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90EC8F3-860F-493F-B7C8-BC440B7FC3A3}" type="datetimeFigureOut">
              <a:rPr lang="zh-CN" altLang="en-US" smtClean="0"/>
              <a:t>2024/04/29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352206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0EC8F3-860F-493F-B7C8-BC440B7FC3A3}" type="datetimeFigureOut">
              <a:rPr lang="zh-CN" altLang="en-US" smtClean="0"/>
              <a:t>2024/04/29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427007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0EC8F3-860F-493F-B7C8-BC440B7FC3A3}" type="datetimeFigureOut">
              <a:rPr lang="zh-CN" altLang="en-US" smtClean="0"/>
              <a:t>2024/04/29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1854403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2024/04/29</a:t>
            </a:fld>
            <a:endParaRPr lang="zh-CN" altLang="en-US">
              <a:solidFill>
                <a:srgbClr val="DBF5F9">
                  <a:shade val="90000"/>
                </a:srgbClr>
              </a:solidFill>
            </a:endParaRPr>
          </a:p>
        </p:txBody>
      </p:sp>
      <p:sp>
        <p:nvSpPr>
          <p:cNvPr id="19" name="页脚占位符 18"/>
          <p:cNvSpPr>
            <a:spLocks noGrp="1"/>
          </p:cNvSpPr>
          <p:nvPr>
            <p:ph type="ftr" sz="quarter" idx="11"/>
          </p:nvPr>
        </p:nvSpPr>
        <p:spPr/>
        <p:txBody>
          <a:bodyPr/>
          <a:lstStyle/>
          <a:p>
            <a:endParaRPr lang="zh-CN" altLang="en-US">
              <a:solidFill>
                <a:srgbClr val="DBF5F9">
                  <a:shade val="90000"/>
                </a:srgbClr>
              </a:solidFill>
            </a:endParaRPr>
          </a:p>
        </p:txBody>
      </p:sp>
      <p:sp>
        <p:nvSpPr>
          <p:cNvPr id="27" name="灯片编号占位符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28472416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349279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2024/04/29</a:t>
            </a:fld>
            <a:endParaRPr lang="zh-CN" altLang="en-US">
              <a:solidFill>
                <a:srgbClr val="DBF5F9">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DBF5F9">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264502548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190234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8" name="页脚占位符 7"/>
          <p:cNvSpPr>
            <a:spLocks noGrp="1"/>
          </p:cNvSpPr>
          <p:nvPr>
            <p:ph type="ftr" sz="quarter" idx="11"/>
          </p:nvPr>
        </p:nvSpPr>
        <p:spPr/>
        <p:txBody>
          <a:bodyPr/>
          <a:lstStyle/>
          <a:p>
            <a:endParaRPr lang="zh-CN" altLang="en-US">
              <a:solidFill>
                <a:srgbClr val="04617B">
                  <a:shade val="90000"/>
                </a:srgb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894016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4" name="页脚占位符 3"/>
          <p:cNvSpPr>
            <a:spLocks noGrp="1"/>
          </p:cNvSpPr>
          <p:nvPr>
            <p:ph type="ftr" sz="quarter" idx="11"/>
          </p:nvPr>
        </p:nvSpPr>
        <p:spPr/>
        <p:txBody>
          <a:bodyPr/>
          <a:lstStyle/>
          <a:p>
            <a:endParaRPr lang="zh-CN" altLang="en-US">
              <a:solidFill>
                <a:srgbClr val="04617B">
                  <a:shade val="90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040605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3" name="页脚占位符 2"/>
          <p:cNvSpPr>
            <a:spLocks noGrp="1"/>
          </p:cNvSpPr>
          <p:nvPr>
            <p:ph type="ftr" sz="quarter" idx="11"/>
          </p:nvPr>
        </p:nvSpPr>
        <p:spPr/>
        <p:txBody>
          <a:bodyPr/>
          <a:lstStyle/>
          <a:p>
            <a:endParaRPr lang="zh-CN" altLang="en-US">
              <a:solidFill>
                <a:srgbClr val="04617B">
                  <a:shade val="90000"/>
                </a:srgb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010559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754467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0EC8F3-860F-493F-B7C8-BC440B7FC3A3}" type="datetimeFigureOut">
              <a:rPr lang="zh-CN" altLang="en-US" smtClean="0"/>
              <a:t>2024/04/29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2215173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直角三角形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 name="标题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a:xfrm>
            <a:off x="10769600" y="6356351"/>
            <a:ext cx="8128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图片占位符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 name="任意多边形 10"/>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596244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636501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914402"/>
            <a:ext cx="27432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914402"/>
            <a:ext cx="80264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051980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4617B">
                  <a:shade val="90000"/>
                </a:srgbClr>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4617B">
                  <a:shade val="90000"/>
                </a:srgbClr>
              </a:solidFill>
            </a:endParaRPr>
          </a:p>
        </p:txBody>
      </p:sp>
      <p:sp>
        <p:nvSpPr>
          <p:cNvPr id="5" name="Rectangle 6"/>
          <p:cNvSpPr>
            <a:spLocks noGrp="1" noChangeArrowheads="1"/>
          </p:cNvSpPr>
          <p:nvPr>
            <p:ph type="sldNum" sz="quarter" idx="12"/>
          </p:nvPr>
        </p:nvSpPr>
        <p:spPr/>
        <p:txBody>
          <a:bodyPr/>
          <a:lstStyle>
            <a:lvl1pPr>
              <a:defRPr/>
            </a:lvl1pPr>
          </a:lstStyle>
          <a:p>
            <a:pPr>
              <a:defRPr/>
            </a:pPr>
            <a:fld id="{43CDC368-12B8-4519-970C-9C35FF9596FC}" type="slidenum">
              <a:rPr lang="en-US" altLang="zh-CN" smtClean="0">
                <a:solidFill>
                  <a:srgbClr val="04617B">
                    <a:shade val="90000"/>
                  </a:srgbClr>
                </a:solidFill>
              </a:rPr>
              <a:pPr>
                <a:defRPr/>
              </a:pPr>
              <a:t>‹#›</a:t>
            </a:fld>
            <a:endParaRPr lang="en-US" altLang="zh-CN">
              <a:solidFill>
                <a:srgbClr val="04617B">
                  <a:shade val="90000"/>
                </a:srgbClr>
              </a:solidFill>
            </a:endParaRPr>
          </a:p>
        </p:txBody>
      </p:sp>
    </p:spTree>
    <p:extLst>
      <p:ext uri="{BB962C8B-B14F-4D97-AF65-F5344CB8AC3E}">
        <p14:creationId xmlns:p14="http://schemas.microsoft.com/office/powerpoint/2010/main" val="183939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2024/04/29</a:t>
            </a:fld>
            <a:endParaRPr lang="zh-CN" altLang="en-US">
              <a:solidFill>
                <a:srgbClr val="DBF5F9">
                  <a:shade val="90000"/>
                </a:srgbClr>
              </a:solidFill>
            </a:endParaRPr>
          </a:p>
        </p:txBody>
      </p:sp>
      <p:sp>
        <p:nvSpPr>
          <p:cNvPr id="19" name="页脚占位符 18"/>
          <p:cNvSpPr>
            <a:spLocks noGrp="1"/>
          </p:cNvSpPr>
          <p:nvPr>
            <p:ph type="ftr" sz="quarter" idx="11"/>
          </p:nvPr>
        </p:nvSpPr>
        <p:spPr/>
        <p:txBody>
          <a:bodyPr/>
          <a:lstStyle/>
          <a:p>
            <a:endParaRPr lang="zh-CN" altLang="en-US">
              <a:solidFill>
                <a:srgbClr val="DBF5F9">
                  <a:shade val="90000"/>
                </a:srgbClr>
              </a:solidFill>
            </a:endParaRPr>
          </a:p>
        </p:txBody>
      </p:sp>
      <p:sp>
        <p:nvSpPr>
          <p:cNvPr id="27" name="灯片编号占位符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486185340"/>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5738311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2024/04/29</a:t>
            </a:fld>
            <a:endParaRPr lang="zh-CN" altLang="en-US">
              <a:solidFill>
                <a:srgbClr val="DBF5F9">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DBF5F9">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3538817015"/>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2029604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8" name="页脚占位符 7"/>
          <p:cNvSpPr>
            <a:spLocks noGrp="1"/>
          </p:cNvSpPr>
          <p:nvPr>
            <p:ph type="ftr" sz="quarter" idx="11"/>
          </p:nvPr>
        </p:nvSpPr>
        <p:spPr/>
        <p:txBody>
          <a:bodyPr/>
          <a:lstStyle/>
          <a:p>
            <a:endParaRPr lang="zh-CN" altLang="en-US">
              <a:solidFill>
                <a:srgbClr val="04617B">
                  <a:shade val="90000"/>
                </a:srgb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418625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4" name="页脚占位符 3"/>
          <p:cNvSpPr>
            <a:spLocks noGrp="1"/>
          </p:cNvSpPr>
          <p:nvPr>
            <p:ph type="ftr" sz="quarter" idx="11"/>
          </p:nvPr>
        </p:nvSpPr>
        <p:spPr/>
        <p:txBody>
          <a:bodyPr/>
          <a:lstStyle/>
          <a:p>
            <a:endParaRPr lang="zh-CN" altLang="en-US">
              <a:solidFill>
                <a:srgbClr val="04617B">
                  <a:shade val="90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998258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90EC8F3-860F-493F-B7C8-BC440B7FC3A3}" type="datetimeFigureOut">
              <a:rPr lang="zh-CN" altLang="en-US" smtClean="0"/>
              <a:t>2024/04/29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35994120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3" name="页脚占位符 2"/>
          <p:cNvSpPr>
            <a:spLocks noGrp="1"/>
          </p:cNvSpPr>
          <p:nvPr>
            <p:ph type="ftr" sz="quarter" idx="11"/>
          </p:nvPr>
        </p:nvSpPr>
        <p:spPr/>
        <p:txBody>
          <a:bodyPr/>
          <a:lstStyle/>
          <a:p>
            <a:endParaRPr lang="zh-CN" altLang="en-US">
              <a:solidFill>
                <a:srgbClr val="04617B">
                  <a:shade val="90000"/>
                </a:srgb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42835932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637979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直角三角形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 name="标题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6" name="页脚占位符 5"/>
          <p:cNvSpPr>
            <a:spLocks noGrp="1"/>
          </p:cNvSpPr>
          <p:nvPr>
            <p:ph type="ftr" sz="quarter" idx="11"/>
          </p:nvPr>
        </p:nvSpPr>
        <p:spPr/>
        <p:txBody>
          <a:bodyPr/>
          <a:lstStyle/>
          <a:p>
            <a:endParaRPr lang="zh-CN" altLang="en-US">
              <a:solidFill>
                <a:srgbClr val="04617B">
                  <a:shade val="90000"/>
                </a:srgbClr>
              </a:solidFill>
            </a:endParaRPr>
          </a:p>
        </p:txBody>
      </p:sp>
      <p:sp>
        <p:nvSpPr>
          <p:cNvPr id="7" name="灯片编号占位符 6"/>
          <p:cNvSpPr>
            <a:spLocks noGrp="1"/>
          </p:cNvSpPr>
          <p:nvPr>
            <p:ph type="sldNum" sz="quarter" idx="12"/>
          </p:nvPr>
        </p:nvSpPr>
        <p:spPr>
          <a:xfrm>
            <a:off x="10769600" y="6356351"/>
            <a:ext cx="8128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图片占位符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 name="任意多边形 10"/>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80948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8730474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914402"/>
            <a:ext cx="27432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914402"/>
            <a:ext cx="80264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5" name="页脚占位符 4"/>
          <p:cNvSpPr>
            <a:spLocks noGrp="1"/>
          </p:cNvSpPr>
          <p:nvPr>
            <p:ph type="ftr" sz="quarter" idx="11"/>
          </p:nvPr>
        </p:nvSpPr>
        <p:spPr/>
        <p:txBody>
          <a:bodyPr/>
          <a:lstStyle/>
          <a:p>
            <a:endParaRPr lang="zh-CN" altLang="en-US">
              <a:solidFill>
                <a:srgbClr val="04617B">
                  <a:shade val="90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30138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4617B">
                  <a:shade val="90000"/>
                </a:srgbClr>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4617B">
                  <a:shade val="90000"/>
                </a:srgbClr>
              </a:solidFill>
            </a:endParaRPr>
          </a:p>
        </p:txBody>
      </p:sp>
      <p:sp>
        <p:nvSpPr>
          <p:cNvPr id="5" name="Rectangle 6"/>
          <p:cNvSpPr>
            <a:spLocks noGrp="1" noChangeArrowheads="1"/>
          </p:cNvSpPr>
          <p:nvPr>
            <p:ph type="sldNum" sz="quarter" idx="12"/>
          </p:nvPr>
        </p:nvSpPr>
        <p:spPr/>
        <p:txBody>
          <a:bodyPr/>
          <a:lstStyle>
            <a:lvl1pPr>
              <a:defRPr/>
            </a:lvl1pPr>
          </a:lstStyle>
          <a:p>
            <a:pPr>
              <a:defRPr/>
            </a:pPr>
            <a:fld id="{43CDC368-12B8-4519-970C-9C35FF9596FC}" type="slidenum">
              <a:rPr lang="en-US" altLang="zh-CN" smtClean="0">
                <a:solidFill>
                  <a:srgbClr val="04617B">
                    <a:shade val="90000"/>
                  </a:srgbClr>
                </a:solidFill>
              </a:rPr>
              <a:pPr>
                <a:defRPr/>
              </a:pPr>
              <a:t>‹#›</a:t>
            </a:fld>
            <a:endParaRPr lang="en-US" altLang="zh-CN">
              <a:solidFill>
                <a:srgbClr val="04617B">
                  <a:shade val="90000"/>
                </a:srgbClr>
              </a:solidFill>
            </a:endParaRPr>
          </a:p>
        </p:txBody>
      </p:sp>
    </p:spTree>
    <p:extLst>
      <p:ext uri="{BB962C8B-B14F-4D97-AF65-F5344CB8AC3E}">
        <p14:creationId xmlns:p14="http://schemas.microsoft.com/office/powerpoint/2010/main" val="1129202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90EC8F3-860F-493F-B7C8-BC440B7FC3A3}" type="datetimeFigureOut">
              <a:rPr lang="zh-CN" altLang="en-US" smtClean="0"/>
              <a:t>2024/04/29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316427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90EC8F3-860F-493F-B7C8-BC440B7FC3A3}" type="datetimeFigureOut">
              <a:rPr lang="zh-CN" altLang="en-US" smtClean="0"/>
              <a:t>2024/04/29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2599868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90EC8F3-860F-493F-B7C8-BC440B7FC3A3}" type="datetimeFigureOut">
              <a:rPr lang="zh-CN" altLang="en-US" smtClean="0"/>
              <a:t>2024/04/29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1398167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C8F3-860F-493F-B7C8-BC440B7FC3A3}" type="datetimeFigureOut">
              <a:rPr lang="zh-CN" altLang="en-US" smtClean="0"/>
              <a:t>2024/04/29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116596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90EC8F3-860F-493F-B7C8-BC440B7FC3A3}" type="datetimeFigureOut">
              <a:rPr lang="zh-CN" altLang="en-US" smtClean="0"/>
              <a:t>2024/04/29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295397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90EC8F3-860F-493F-B7C8-BC440B7FC3A3}" type="datetimeFigureOut">
              <a:rPr lang="zh-CN" altLang="en-US" smtClean="0"/>
              <a:t>2024/04/29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2952595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C8F3-860F-493F-B7C8-BC440B7FC3A3}" type="datetimeFigureOut">
              <a:rPr lang="zh-CN" altLang="en-US" smtClean="0"/>
              <a:t>2024/04/29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DBDB77-08E3-42E6-8408-433EF8579B53}" type="slidenum">
              <a:rPr lang="zh-CN" altLang="en-US" smtClean="0"/>
              <a:t>‹#›</a:t>
            </a:fld>
            <a:endParaRPr lang="zh-CN" altLang="en-US"/>
          </a:p>
        </p:txBody>
      </p:sp>
    </p:spTree>
    <p:extLst>
      <p:ext uri="{BB962C8B-B14F-4D97-AF65-F5344CB8AC3E}">
        <p14:creationId xmlns:p14="http://schemas.microsoft.com/office/powerpoint/2010/main" val="92970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8" name="任意多边形 7"/>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9" name="标题占位符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22" name="页脚占位符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灯片编号占位符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组合 1"/>
          <p:cNvGrpSpPr/>
          <p:nvPr/>
        </p:nvGrpSpPr>
        <p:grpSpPr>
          <a:xfrm>
            <a:off x="-25356" y="202408"/>
            <a:ext cx="12240731" cy="649224"/>
            <a:chOff x="-19045" y="216550"/>
            <a:chExt cx="9180548" cy="649224"/>
          </a:xfrm>
        </p:grpSpPr>
        <p:sp>
          <p:nvSpPr>
            <p:cNvPr id="12" name="任意多边形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3" name="任意多边形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Tree>
    <p:extLst>
      <p:ext uri="{BB962C8B-B14F-4D97-AF65-F5344CB8AC3E}">
        <p14:creationId xmlns:p14="http://schemas.microsoft.com/office/powerpoint/2010/main" val="1691426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8" name="任意多边形 7"/>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9" name="标题占位符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2024/04/29</a:t>
            </a:fld>
            <a:endParaRPr lang="zh-CN" altLang="en-US">
              <a:solidFill>
                <a:srgbClr val="04617B">
                  <a:shade val="90000"/>
                </a:srgbClr>
              </a:solidFill>
            </a:endParaRPr>
          </a:p>
        </p:txBody>
      </p:sp>
      <p:sp>
        <p:nvSpPr>
          <p:cNvPr id="22" name="页脚占位符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灯片编号占位符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组合 1"/>
          <p:cNvGrpSpPr/>
          <p:nvPr/>
        </p:nvGrpSpPr>
        <p:grpSpPr>
          <a:xfrm>
            <a:off x="-25356" y="202408"/>
            <a:ext cx="12240731" cy="649224"/>
            <a:chOff x="-19045" y="216550"/>
            <a:chExt cx="9180548" cy="649224"/>
          </a:xfrm>
        </p:grpSpPr>
        <p:sp>
          <p:nvSpPr>
            <p:cNvPr id="12" name="任意多边形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3" name="任意多边形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Tree>
    <p:extLst>
      <p:ext uri="{BB962C8B-B14F-4D97-AF65-F5344CB8AC3E}">
        <p14:creationId xmlns:p14="http://schemas.microsoft.com/office/powerpoint/2010/main" val="164772948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0.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3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数电实验</a:t>
            </a:r>
            <a:r>
              <a:rPr lang="en-US" altLang="zh-CN" dirty="0" smtClean="0"/>
              <a:t>1-2</a:t>
            </a:r>
            <a:endParaRPr lang="zh-CN" altLang="en-US" dirty="0"/>
          </a:p>
        </p:txBody>
      </p:sp>
      <p:sp>
        <p:nvSpPr>
          <p:cNvPr id="3" name="副标题 2"/>
          <p:cNvSpPr>
            <a:spLocks noGrp="1"/>
          </p:cNvSpPr>
          <p:nvPr>
            <p:ph type="subTitle" idx="1"/>
          </p:nvPr>
        </p:nvSpPr>
        <p:spPr/>
        <p:txBody>
          <a:bodyPr/>
          <a:lstStyle/>
          <a:p>
            <a:r>
              <a:rPr lang="en-US" altLang="zh-CN" dirty="0" smtClean="0"/>
              <a:t>2024.4.29</a:t>
            </a:r>
            <a:endParaRPr lang="zh-CN" altLang="en-US" dirty="0"/>
          </a:p>
        </p:txBody>
      </p:sp>
    </p:spTree>
    <p:extLst>
      <p:ext uri="{BB962C8B-B14F-4D97-AF65-F5344CB8AC3E}">
        <p14:creationId xmlns:p14="http://schemas.microsoft.com/office/powerpoint/2010/main" val="324953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60648"/>
            <a:ext cx="8229600" cy="1143000"/>
          </a:xfrm>
        </p:spPr>
        <p:txBody>
          <a:bodyPr/>
          <a:lstStyle/>
          <a:p>
            <a:r>
              <a:rPr lang="zh-CN" altLang="en-US" dirty="0" smtClean="0"/>
              <a:t>示波器在数电实验中的使用</a:t>
            </a:r>
            <a:endParaRPr lang="zh-CN" altLang="en-US" dirty="0"/>
          </a:p>
        </p:txBody>
      </p:sp>
      <p:sp>
        <p:nvSpPr>
          <p:cNvPr id="3" name="内容占位符 2"/>
          <p:cNvSpPr>
            <a:spLocks noGrp="1"/>
          </p:cNvSpPr>
          <p:nvPr>
            <p:ph idx="1"/>
          </p:nvPr>
        </p:nvSpPr>
        <p:spPr>
          <a:xfrm>
            <a:off x="2152650" y="1556792"/>
            <a:ext cx="7886700" cy="1109486"/>
          </a:xfrm>
        </p:spPr>
        <p:txBody>
          <a:bodyPr>
            <a:normAutofit fontScale="92500" lnSpcReduction="10000"/>
          </a:bodyPr>
          <a:lstStyle/>
          <a:p>
            <a:pPr marL="0" indent="0">
              <a:buNone/>
            </a:pPr>
            <a:r>
              <a:rPr lang="en-US" altLang="zh-CN" dirty="0" smtClean="0"/>
              <a:t>MSO2000</a:t>
            </a:r>
            <a:r>
              <a:rPr lang="zh-CN" altLang="en-US" dirty="0" smtClean="0"/>
              <a:t>系列示波器提供了</a:t>
            </a:r>
            <a:r>
              <a:rPr lang="en-US" altLang="zh-CN" dirty="0" smtClean="0"/>
              <a:t>16</a:t>
            </a:r>
            <a:r>
              <a:rPr lang="zh-CN" altLang="en-US" dirty="0" smtClean="0"/>
              <a:t>条数字通道，可同时对多条数据线上的数字信号进行观察和测试。根据参考电压判定信号的</a:t>
            </a:r>
            <a:r>
              <a:rPr lang="en-US" altLang="zh-CN" dirty="0" smtClean="0"/>
              <a:t>HIGH/LOW</a:t>
            </a:r>
            <a:r>
              <a:rPr lang="zh-CN" altLang="en-US" dirty="0" smtClean="0"/>
              <a:t>，从而形成数字波形。     </a:t>
            </a:r>
            <a:endParaRPr lang="en-US" altLang="zh-CN" dirty="0" smtClean="0"/>
          </a:p>
          <a:p>
            <a:pPr marL="0" indent="0">
              <a:buNone/>
            </a:pPr>
            <a:endParaRPr lang="en-US" altLang="zh-CN" dirty="0"/>
          </a:p>
          <a:p>
            <a:pPr marL="0" indent="0">
              <a:buNone/>
            </a:pPr>
            <a:endParaRPr lang="en-US" altLang="zh-CN" dirty="0" smtClean="0"/>
          </a:p>
          <a:p>
            <a:pPr marL="0" indent="0">
              <a:buNone/>
            </a:pPr>
            <a:endParaRPr lang="zh-CN" altLang="en-US" dirty="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81" y="3145753"/>
            <a:ext cx="1280791" cy="304620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3636" y="2743202"/>
            <a:ext cx="4734698" cy="4007554"/>
          </a:xfrm>
          <a:prstGeom prst="rect">
            <a:avLst/>
          </a:prstGeom>
        </p:spPr>
      </p:pic>
      <p:sp>
        <p:nvSpPr>
          <p:cNvPr id="7" name="TextBox 6"/>
          <p:cNvSpPr txBox="1"/>
          <p:nvPr/>
        </p:nvSpPr>
        <p:spPr>
          <a:xfrm>
            <a:off x="8695268" y="3145752"/>
            <a:ext cx="1405467" cy="1200329"/>
          </a:xfrm>
          <a:prstGeom prst="rect">
            <a:avLst/>
          </a:prstGeom>
          <a:noFill/>
        </p:spPr>
        <p:txBody>
          <a:bodyPr wrap="square" rtlCol="0">
            <a:spAutoFit/>
          </a:bodyPr>
          <a:lstStyle/>
          <a:p>
            <a:r>
              <a:rPr lang="zh-CN" altLang="en-US" dirty="0">
                <a:solidFill>
                  <a:srgbClr val="FF0000"/>
                </a:solidFill>
                <a:latin typeface="Constantia"/>
                <a:ea typeface="宋体" panose="02010600030101010101" pitchFamily="2" charset="-122"/>
              </a:rPr>
              <a:t>注意：测量数据线的颜色和编号对应关系</a:t>
            </a:r>
            <a:endParaRPr lang="zh-CN" altLang="en-US" dirty="0">
              <a:solidFill>
                <a:srgbClr val="FF0000"/>
              </a:solidFill>
              <a:latin typeface="Constantia"/>
              <a:ea typeface="宋体" panose="02010600030101010101" pitchFamily="2" charset="-122"/>
            </a:endParaRPr>
          </a:p>
        </p:txBody>
      </p:sp>
      <p:sp>
        <p:nvSpPr>
          <p:cNvPr id="8" name="圆角矩形 7"/>
          <p:cNvSpPr/>
          <p:nvPr/>
        </p:nvSpPr>
        <p:spPr>
          <a:xfrm>
            <a:off x="4834469" y="5373513"/>
            <a:ext cx="220133" cy="9031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spTree>
    <p:extLst>
      <p:ext uri="{BB962C8B-B14F-4D97-AF65-F5344CB8AC3E}">
        <p14:creationId xmlns:p14="http://schemas.microsoft.com/office/powerpoint/2010/main" val="10971949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71317" y="1111957"/>
            <a:ext cx="6836569" cy="5110163"/>
          </a:xfrm>
        </p:spPr>
      </p:pic>
      <p:sp>
        <p:nvSpPr>
          <p:cNvPr id="4" name="标题 3"/>
          <p:cNvSpPr>
            <a:spLocks noGrp="1"/>
          </p:cNvSpPr>
          <p:nvPr>
            <p:ph type="title"/>
          </p:nvPr>
        </p:nvSpPr>
        <p:spPr>
          <a:xfrm>
            <a:off x="2152650" y="-27384"/>
            <a:ext cx="7886700" cy="694959"/>
          </a:xfrm>
        </p:spPr>
        <p:txBody>
          <a:bodyPr>
            <a:normAutofit fontScale="90000"/>
          </a:bodyPr>
          <a:lstStyle/>
          <a:p>
            <a:r>
              <a:rPr lang="zh-CN" altLang="en-US" dirty="0" smtClean="0"/>
              <a:t>数字通道显示界面和控制菜单</a:t>
            </a:r>
            <a:endParaRPr lang="zh-CN" altLang="en-US" dirty="0"/>
          </a:p>
        </p:txBody>
      </p:sp>
      <p:sp>
        <p:nvSpPr>
          <p:cNvPr id="6" name="圆角矩形 5"/>
          <p:cNvSpPr/>
          <p:nvPr/>
        </p:nvSpPr>
        <p:spPr>
          <a:xfrm>
            <a:off x="2760133" y="2370667"/>
            <a:ext cx="254000" cy="30818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cxnSp>
        <p:nvCxnSpPr>
          <p:cNvPr id="8" name="直接箭头连接符 7"/>
          <p:cNvCxnSpPr/>
          <p:nvPr/>
        </p:nvCxnSpPr>
        <p:spPr>
          <a:xfrm>
            <a:off x="2142068" y="2150533"/>
            <a:ext cx="618067" cy="2201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781801" y="2246490"/>
            <a:ext cx="948267" cy="33640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cxnSp>
        <p:nvCxnSpPr>
          <p:cNvPr id="11" name="直接箭头连接符 10"/>
          <p:cNvCxnSpPr/>
          <p:nvPr/>
        </p:nvCxnSpPr>
        <p:spPr>
          <a:xfrm flipH="1" flipV="1">
            <a:off x="7730068" y="3352800"/>
            <a:ext cx="1862666" cy="2257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24002" y="1603023"/>
            <a:ext cx="677333" cy="2585323"/>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16</a:t>
            </a:r>
            <a:r>
              <a:rPr lang="zh-CN" altLang="en-US" dirty="0">
                <a:solidFill>
                  <a:srgbClr val="FF0000"/>
                </a:solidFill>
                <a:latin typeface="Constantia"/>
                <a:ea typeface="宋体" panose="02010600030101010101" pitchFamily="2" charset="-122"/>
              </a:rPr>
              <a:t>条数字通道，编号与相应颜色数据线对应</a:t>
            </a:r>
            <a:endParaRPr lang="zh-CN" altLang="en-US" dirty="0">
              <a:solidFill>
                <a:srgbClr val="FF0000"/>
              </a:solidFill>
              <a:latin typeface="Constantia"/>
              <a:ea typeface="宋体" panose="02010600030101010101" pitchFamily="2" charset="-122"/>
            </a:endParaRPr>
          </a:p>
        </p:txBody>
      </p:sp>
      <p:sp>
        <p:nvSpPr>
          <p:cNvPr id="15" name="TextBox 14"/>
          <p:cNvSpPr txBox="1"/>
          <p:nvPr/>
        </p:nvSpPr>
        <p:spPr>
          <a:xfrm>
            <a:off x="9499601" y="3352801"/>
            <a:ext cx="982133" cy="1200329"/>
          </a:xfrm>
          <a:prstGeom prst="rect">
            <a:avLst/>
          </a:prstGeom>
          <a:noFill/>
        </p:spPr>
        <p:txBody>
          <a:bodyPr wrap="square" rtlCol="0">
            <a:spAutoFit/>
          </a:bodyPr>
          <a:lstStyle/>
          <a:p>
            <a:r>
              <a:rPr lang="zh-CN" altLang="en-US" dirty="0">
                <a:solidFill>
                  <a:srgbClr val="FF0000"/>
                </a:solidFill>
                <a:latin typeface="Constantia"/>
                <a:ea typeface="宋体" panose="02010600030101010101" pitchFamily="2" charset="-122"/>
              </a:rPr>
              <a:t>逻辑分析通道控制菜单</a:t>
            </a:r>
            <a:endParaRPr lang="zh-CN" altLang="en-US" dirty="0">
              <a:solidFill>
                <a:srgbClr val="FF0000"/>
              </a:solidFill>
              <a:latin typeface="Constantia"/>
              <a:ea typeface="宋体" panose="02010600030101010101" pitchFamily="2" charset="-122"/>
            </a:endParaRPr>
          </a:p>
        </p:txBody>
      </p:sp>
      <p:cxnSp>
        <p:nvCxnSpPr>
          <p:cNvPr id="19" name="直接箭头连接符 18"/>
          <p:cNvCxnSpPr/>
          <p:nvPr/>
        </p:nvCxnSpPr>
        <p:spPr>
          <a:xfrm flipH="1">
            <a:off x="9050867" y="1907822"/>
            <a:ext cx="54186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592733" y="1314634"/>
            <a:ext cx="1202267" cy="1754326"/>
          </a:xfrm>
          <a:prstGeom prst="rect">
            <a:avLst/>
          </a:prstGeom>
          <a:noFill/>
        </p:spPr>
        <p:txBody>
          <a:bodyPr wrap="square" rtlCol="0">
            <a:spAutoFit/>
          </a:bodyPr>
          <a:lstStyle/>
          <a:p>
            <a:r>
              <a:rPr lang="zh-CN" altLang="en-US" dirty="0">
                <a:solidFill>
                  <a:srgbClr val="FF0000"/>
                </a:solidFill>
                <a:latin typeface="Constantia"/>
                <a:ea typeface="宋体" panose="02010600030101010101" pitchFamily="2" charset="-122"/>
              </a:rPr>
              <a:t>多功能旋钮，可旋转选择菜单子项，按下确认选项</a:t>
            </a:r>
            <a:endParaRPr lang="zh-CN" altLang="en-US" dirty="0">
              <a:solidFill>
                <a:srgbClr val="FF0000"/>
              </a:solidFill>
              <a:latin typeface="Constantia"/>
              <a:ea typeface="宋体" panose="02010600030101010101" pitchFamily="2" charset="-122"/>
            </a:endParaRPr>
          </a:p>
        </p:txBody>
      </p:sp>
      <p:cxnSp>
        <p:nvCxnSpPr>
          <p:cNvPr id="25" name="直接箭头连接符 24"/>
          <p:cNvCxnSpPr/>
          <p:nvPr/>
        </p:nvCxnSpPr>
        <p:spPr>
          <a:xfrm flipH="1">
            <a:off x="5985934" y="711202"/>
            <a:ext cx="1515535" cy="17689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392144" y="417438"/>
            <a:ext cx="3528392" cy="923330"/>
          </a:xfrm>
          <a:prstGeom prst="rect">
            <a:avLst/>
          </a:prstGeom>
          <a:noFill/>
        </p:spPr>
        <p:txBody>
          <a:bodyPr wrap="square" rtlCol="0">
            <a:spAutoFit/>
          </a:bodyPr>
          <a:lstStyle/>
          <a:p>
            <a:r>
              <a:rPr lang="zh-CN" altLang="en-US" dirty="0">
                <a:solidFill>
                  <a:srgbClr val="FF0000"/>
                </a:solidFill>
                <a:latin typeface="Constantia"/>
                <a:ea typeface="宋体" panose="02010600030101010101" pitchFamily="2" charset="-122"/>
              </a:rPr>
              <a:t>数字通道波形显示，红色表示当前选择的通道，已选择的通道可使用多功能旋钮上下移动</a:t>
            </a:r>
            <a:endParaRPr lang="zh-CN" altLang="en-US" dirty="0">
              <a:solidFill>
                <a:srgbClr val="FF0000"/>
              </a:solidFill>
              <a:latin typeface="Constantia"/>
              <a:ea typeface="宋体" panose="02010600030101010101" pitchFamily="2" charset="-122"/>
            </a:endParaRPr>
          </a:p>
        </p:txBody>
      </p:sp>
    </p:spTree>
    <p:extLst>
      <p:ext uri="{BB962C8B-B14F-4D97-AF65-F5344CB8AC3E}">
        <p14:creationId xmlns:p14="http://schemas.microsoft.com/office/powerpoint/2010/main" val="3514912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2152650" y="1825625"/>
            <a:ext cx="4188884" cy="4351338"/>
          </a:xfrm>
        </p:spPr>
        <p:txBody>
          <a:bodyPr>
            <a:normAutofit/>
          </a:bodyPr>
          <a:lstStyle/>
          <a:p>
            <a:pPr marL="0" indent="0">
              <a:buNone/>
            </a:pPr>
            <a:r>
              <a:rPr lang="en-US" altLang="zh-CN" dirty="0" smtClean="0"/>
              <a:t>1</a:t>
            </a:r>
            <a:r>
              <a:rPr lang="zh-CN" altLang="en-US" dirty="0" smtClean="0"/>
              <a:t>、参考</a:t>
            </a:r>
            <a:r>
              <a:rPr lang="zh-CN" altLang="en-US" dirty="0"/>
              <a:t>电平的</a:t>
            </a:r>
            <a:r>
              <a:rPr lang="zh-CN" altLang="en-US" dirty="0" smtClean="0"/>
              <a:t>设置</a:t>
            </a:r>
            <a:endParaRPr lang="en-US" altLang="zh-CN" dirty="0" smtClean="0"/>
          </a:p>
          <a:p>
            <a:pPr marL="0" indent="0">
              <a:buNone/>
            </a:pPr>
            <a:r>
              <a:rPr lang="zh-CN" altLang="en-US" dirty="0" smtClean="0"/>
              <a:t>选择</a:t>
            </a:r>
            <a:r>
              <a:rPr lang="en-US" altLang="zh-CN" dirty="0" smtClean="0"/>
              <a:t>LA</a:t>
            </a:r>
            <a:r>
              <a:rPr lang="zh-CN" altLang="en-US" dirty="0" smtClean="0"/>
              <a:t>菜单的“阈值”，选择门限类型为</a:t>
            </a:r>
            <a:r>
              <a:rPr lang="en-US" altLang="zh-CN" dirty="0" smtClean="0"/>
              <a:t>TTL</a:t>
            </a:r>
            <a:r>
              <a:rPr lang="zh-CN" altLang="en-US" dirty="0" smtClean="0"/>
              <a:t>，并应用于</a:t>
            </a:r>
            <a:r>
              <a:rPr lang="en-US" altLang="zh-CN" dirty="0" smtClean="0"/>
              <a:t>D7-D0</a:t>
            </a:r>
            <a:r>
              <a:rPr lang="zh-CN" altLang="en-US" dirty="0" smtClean="0"/>
              <a:t>和</a:t>
            </a:r>
            <a:r>
              <a:rPr lang="en-US" altLang="zh-CN" dirty="0" smtClean="0"/>
              <a:t>D15-D8</a:t>
            </a:r>
            <a:r>
              <a:rPr lang="zh-CN" altLang="en-US" dirty="0" smtClean="0"/>
              <a:t>通道。</a:t>
            </a:r>
            <a:endParaRPr lang="en-US" altLang="zh-CN" dirty="0" smtClean="0"/>
          </a:p>
          <a:p>
            <a:pPr marL="0" indent="0">
              <a:buNone/>
            </a:pPr>
            <a:r>
              <a:rPr lang="zh-CN" altLang="en-US" dirty="0" smtClean="0"/>
              <a:t>当</a:t>
            </a:r>
            <a:r>
              <a:rPr lang="zh-CN" altLang="en-US" dirty="0"/>
              <a:t>输入信号的电压大于当前设置的</a:t>
            </a:r>
            <a:r>
              <a:rPr lang="zh-CN" altLang="en-US" dirty="0" smtClean="0"/>
              <a:t>阈值（</a:t>
            </a:r>
            <a:r>
              <a:rPr lang="en-US" altLang="zh-CN" dirty="0" smtClean="0"/>
              <a:t>3.5V</a:t>
            </a:r>
            <a:r>
              <a:rPr lang="zh-CN" altLang="en-US" dirty="0" smtClean="0"/>
              <a:t>左右）时</a:t>
            </a:r>
            <a:r>
              <a:rPr lang="zh-CN" altLang="en-US" dirty="0"/>
              <a:t>，判定为逻辑</a:t>
            </a:r>
            <a:r>
              <a:rPr lang="en-US" altLang="zh-CN" dirty="0"/>
              <a:t>1</a:t>
            </a:r>
            <a:r>
              <a:rPr lang="zh-CN" altLang="en-US" dirty="0"/>
              <a:t>，否则为逻辑</a:t>
            </a:r>
            <a:r>
              <a:rPr lang="en-US" altLang="zh-CN" dirty="0"/>
              <a:t>0</a:t>
            </a:r>
            <a:r>
              <a:rPr lang="zh-CN" altLang="en-US" dirty="0"/>
              <a:t>。</a:t>
            </a:r>
            <a:endParaRPr lang="en-US" altLang="zh-CN" dirty="0"/>
          </a:p>
          <a:p>
            <a:pPr marL="0" indent="0">
              <a:buNone/>
            </a:pP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2534" y="535384"/>
            <a:ext cx="2497666" cy="5940395"/>
          </a:xfrm>
          <a:prstGeom prst="rect">
            <a:avLst/>
          </a:prstGeom>
        </p:spPr>
      </p:pic>
    </p:spTree>
    <p:extLst>
      <p:ext uri="{BB962C8B-B14F-4D97-AF65-F5344CB8AC3E}">
        <p14:creationId xmlns:p14="http://schemas.microsoft.com/office/powerpoint/2010/main" val="25067915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常见问题调整</a:t>
            </a:r>
          </a:p>
        </p:txBody>
      </p:sp>
      <p:sp>
        <p:nvSpPr>
          <p:cNvPr id="3" name="内容占位符 2"/>
          <p:cNvSpPr>
            <a:spLocks noGrp="1"/>
          </p:cNvSpPr>
          <p:nvPr>
            <p:ph idx="1"/>
          </p:nvPr>
        </p:nvSpPr>
        <p:spPr>
          <a:xfrm>
            <a:off x="2152651" y="1825625"/>
            <a:ext cx="4900083" cy="4351338"/>
          </a:xfrm>
        </p:spPr>
        <p:txBody>
          <a:bodyPr/>
          <a:lstStyle/>
          <a:p>
            <a:pPr marL="0" indent="0">
              <a:buNone/>
            </a:pPr>
            <a:r>
              <a:rPr lang="en-US" altLang="zh-CN" dirty="0"/>
              <a:t>2</a:t>
            </a:r>
            <a:r>
              <a:rPr lang="zh-CN" altLang="en-US" dirty="0"/>
              <a:t>、</a:t>
            </a:r>
            <a:r>
              <a:rPr lang="zh-CN" altLang="en-US" dirty="0" smtClean="0"/>
              <a:t>选择通道</a:t>
            </a:r>
            <a:endParaRPr lang="en-US" altLang="zh-CN" dirty="0" smtClean="0"/>
          </a:p>
          <a:p>
            <a:pPr marL="0" indent="0">
              <a:buNone/>
            </a:pPr>
            <a:r>
              <a:rPr lang="zh-CN" altLang="en-US" dirty="0"/>
              <a:t>选择</a:t>
            </a:r>
            <a:r>
              <a:rPr lang="en-US" altLang="zh-CN" dirty="0"/>
              <a:t>LA</a:t>
            </a:r>
            <a:r>
              <a:rPr lang="zh-CN" altLang="en-US" dirty="0"/>
              <a:t>菜单的</a:t>
            </a:r>
            <a:r>
              <a:rPr lang="zh-CN" altLang="en-US" dirty="0" smtClean="0"/>
              <a:t>“通道</a:t>
            </a:r>
            <a:r>
              <a:rPr lang="en-US" altLang="zh-CN" dirty="0" smtClean="0"/>
              <a:t>/</a:t>
            </a:r>
            <a:r>
              <a:rPr lang="zh-CN" altLang="en-US" dirty="0" smtClean="0"/>
              <a:t>组”，如右图所示，使用多功能旋钮选择某一通道或某一组通道。选中的通道（组）可使用多功能旋钮实现在屏幕上移或下移。</a:t>
            </a:r>
            <a:endParaRPr lang="en-US" altLang="zh-CN" dirty="0"/>
          </a:p>
          <a:p>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1414" y="158046"/>
            <a:ext cx="2707858" cy="6440311"/>
          </a:xfrm>
          <a:prstGeom prst="rect">
            <a:avLst/>
          </a:prstGeom>
        </p:spPr>
      </p:pic>
    </p:spTree>
    <p:extLst>
      <p:ext uri="{BB962C8B-B14F-4D97-AF65-F5344CB8AC3E}">
        <p14:creationId xmlns:p14="http://schemas.microsoft.com/office/powerpoint/2010/main" val="531289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2152651" y="1825625"/>
            <a:ext cx="4942417" cy="4351338"/>
          </a:xfrm>
        </p:spPr>
        <p:txBody>
          <a:bodyPr>
            <a:normAutofit/>
          </a:bodyPr>
          <a:lstStyle/>
          <a:p>
            <a:pPr marL="0" indent="0">
              <a:buNone/>
            </a:pPr>
            <a:r>
              <a:rPr lang="en-US" altLang="zh-CN" dirty="0" smtClean="0"/>
              <a:t>3</a:t>
            </a:r>
            <a:r>
              <a:rPr lang="zh-CN" altLang="en-US" dirty="0" smtClean="0"/>
              <a:t>、打开、关闭通道</a:t>
            </a:r>
            <a:endParaRPr lang="en-US" altLang="zh-CN" dirty="0" smtClean="0"/>
          </a:p>
          <a:p>
            <a:pPr marL="0" indent="0">
              <a:buNone/>
            </a:pPr>
            <a:r>
              <a:rPr lang="zh-CN" altLang="en-US" dirty="0"/>
              <a:t>选择</a:t>
            </a:r>
            <a:r>
              <a:rPr lang="en-US" altLang="zh-CN" dirty="0"/>
              <a:t>LA</a:t>
            </a:r>
            <a:r>
              <a:rPr lang="zh-CN" altLang="en-US" dirty="0"/>
              <a:t>菜单的“开</a:t>
            </a:r>
            <a:r>
              <a:rPr lang="en-US" altLang="zh-CN" dirty="0"/>
              <a:t>/</a:t>
            </a:r>
            <a:r>
              <a:rPr lang="zh-CN" altLang="en-US" dirty="0"/>
              <a:t>关”，使用菜单右侧软键选择</a:t>
            </a:r>
            <a:r>
              <a:rPr lang="en-US" altLang="zh-CN" dirty="0"/>
              <a:t>D7-D0</a:t>
            </a:r>
            <a:r>
              <a:rPr lang="zh-CN" altLang="en-US" dirty="0"/>
              <a:t>或</a:t>
            </a:r>
            <a:r>
              <a:rPr lang="en-US" altLang="zh-CN" dirty="0"/>
              <a:t>D15-D8</a:t>
            </a:r>
            <a:r>
              <a:rPr lang="zh-CN" altLang="en-US" dirty="0"/>
              <a:t>打开或关闭。也可如右图所示，使用多功能旋钮选中需要显示的通道波形。</a:t>
            </a:r>
            <a:endParaRPr lang="en-US" altLang="zh-CN" dirty="0"/>
          </a:p>
          <a:p>
            <a:pPr marL="0" indent="0">
              <a:buNone/>
            </a:pPr>
            <a:r>
              <a:rPr lang="zh-CN" altLang="en-US" dirty="0"/>
              <a:t>还可将若干通道自定义为组，同时打开或关闭。</a:t>
            </a:r>
            <a:endParaRPr lang="en-US" altLang="zh-CN" dirty="0"/>
          </a:p>
          <a:p>
            <a:pPr marL="0" indent="0">
              <a:buNone/>
            </a:pP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2795" y="417688"/>
            <a:ext cx="2654011" cy="6312242"/>
          </a:xfrm>
          <a:prstGeom prst="rect">
            <a:avLst/>
          </a:prstGeom>
        </p:spPr>
      </p:pic>
    </p:spTree>
    <p:extLst>
      <p:ext uri="{BB962C8B-B14F-4D97-AF65-F5344CB8AC3E}">
        <p14:creationId xmlns:p14="http://schemas.microsoft.com/office/powerpoint/2010/main" val="36354756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2152651" y="1825626"/>
            <a:ext cx="4519083" cy="4800953"/>
          </a:xfrm>
        </p:spPr>
        <p:txBody>
          <a:bodyPr>
            <a:normAutofit fontScale="92500" lnSpcReduction="20000"/>
          </a:bodyPr>
          <a:lstStyle/>
          <a:p>
            <a:pPr marL="0" indent="0">
              <a:buNone/>
            </a:pPr>
            <a:r>
              <a:rPr lang="en-US" altLang="zh-CN" dirty="0" smtClean="0"/>
              <a:t>4</a:t>
            </a:r>
            <a:r>
              <a:rPr lang="zh-CN" altLang="en-US" dirty="0" smtClean="0"/>
              <a:t>、通道波形重叠晃动</a:t>
            </a:r>
            <a:endParaRPr lang="en-US" altLang="zh-CN" dirty="0" smtClean="0"/>
          </a:p>
          <a:p>
            <a:pPr marL="0" indent="0">
              <a:buNone/>
            </a:pPr>
            <a:r>
              <a:rPr lang="zh-CN" altLang="en-US" dirty="0" smtClean="0"/>
              <a:t>通过</a:t>
            </a:r>
            <a:r>
              <a:rPr lang="en-US" altLang="zh-CN" dirty="0" smtClean="0"/>
              <a:t>TRIGGER</a:t>
            </a:r>
            <a:r>
              <a:rPr lang="zh-CN" altLang="en-US" dirty="0" smtClean="0"/>
              <a:t>区域的</a:t>
            </a:r>
            <a:r>
              <a:rPr lang="en-US" altLang="zh-CN" dirty="0" smtClean="0"/>
              <a:t>MENU</a:t>
            </a:r>
            <a:r>
              <a:rPr lang="zh-CN" altLang="en-US" dirty="0" smtClean="0"/>
              <a:t>按钮切换到触发菜单，选择波形稳定且上升沿较少的通道作为触发信源，触发方式选择自动触发，触发边沿选择上升沿。</a:t>
            </a:r>
            <a:endParaRPr lang="en-US" altLang="zh-CN" dirty="0" smtClean="0"/>
          </a:p>
          <a:p>
            <a:pPr marL="0" indent="0">
              <a:buNone/>
            </a:pPr>
            <a:r>
              <a:rPr lang="zh-CN" altLang="en-US" dirty="0" smtClean="0"/>
              <a:t>然后缓慢旋转</a:t>
            </a:r>
            <a:r>
              <a:rPr lang="en-US" altLang="zh-CN" dirty="0"/>
              <a:t>TRIGGER</a:t>
            </a:r>
            <a:r>
              <a:rPr lang="zh-CN" altLang="en-US" dirty="0"/>
              <a:t>区域的</a:t>
            </a:r>
            <a:r>
              <a:rPr lang="en-US" altLang="zh-CN" dirty="0" smtClean="0"/>
              <a:t>LEVEL</a:t>
            </a:r>
            <a:r>
              <a:rPr lang="zh-CN" altLang="en-US" dirty="0" smtClean="0"/>
              <a:t>旋钮，即触发电平，直至波形稳定。</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a:p>
          <a:p>
            <a:pPr marL="0" indent="0">
              <a:buNone/>
            </a:pPr>
            <a:r>
              <a:rPr lang="zh-CN" altLang="en-US" sz="2000" dirty="0">
                <a:solidFill>
                  <a:srgbClr val="FF0000"/>
                </a:solidFill>
              </a:rPr>
              <a:t>其他问题可参考</a:t>
            </a:r>
            <a:r>
              <a:rPr lang="en-US" altLang="zh-CN" sz="2000" dirty="0" err="1">
                <a:solidFill>
                  <a:srgbClr val="FF0000"/>
                </a:solidFill>
              </a:rPr>
              <a:t>Rigol</a:t>
            </a:r>
            <a:r>
              <a:rPr lang="zh-CN" altLang="en-US" sz="2000" dirty="0">
                <a:solidFill>
                  <a:srgbClr val="FF0000"/>
                </a:solidFill>
              </a:rPr>
              <a:t>公司</a:t>
            </a:r>
            <a:r>
              <a:rPr lang="en-US" altLang="zh-CN" sz="2000" dirty="0">
                <a:solidFill>
                  <a:srgbClr val="FF0000"/>
                </a:solidFill>
              </a:rPr>
              <a:t>MSO</a:t>
            </a:r>
            <a:r>
              <a:rPr lang="zh-CN" altLang="en-US" sz="2000" dirty="0">
                <a:solidFill>
                  <a:srgbClr val="FF0000"/>
                </a:solidFill>
              </a:rPr>
              <a:t>－</a:t>
            </a:r>
            <a:r>
              <a:rPr lang="en-US" altLang="zh-CN" sz="2000" dirty="0">
                <a:solidFill>
                  <a:srgbClr val="FF0000"/>
                </a:solidFill>
              </a:rPr>
              <a:t>DS2000A</a:t>
            </a:r>
            <a:r>
              <a:rPr lang="zh-CN" altLang="en-US" sz="2000">
                <a:solidFill>
                  <a:srgbClr val="FF0000"/>
                </a:solidFill>
              </a:rPr>
              <a:t>系列示波器用户手册 </a:t>
            </a:r>
            <a:r>
              <a:rPr lang="zh-CN" altLang="en-US" sz="2000" dirty="0">
                <a:solidFill>
                  <a:srgbClr val="FF0000"/>
                </a:solidFill>
              </a:rPr>
              <a:t>第</a:t>
            </a:r>
            <a:r>
              <a:rPr lang="en-US" altLang="zh-CN" sz="2000" dirty="0">
                <a:solidFill>
                  <a:srgbClr val="FF0000"/>
                </a:solidFill>
              </a:rPr>
              <a:t>7</a:t>
            </a:r>
            <a:r>
              <a:rPr lang="zh-CN" altLang="en-US" sz="2000" dirty="0">
                <a:solidFill>
                  <a:srgbClr val="FF0000"/>
                </a:solidFill>
              </a:rPr>
              <a:t>章 数字通道部分</a:t>
            </a:r>
            <a:endParaRPr lang="en-US" altLang="zh-CN" sz="2000" dirty="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6770" y="293512"/>
            <a:ext cx="2662766" cy="6333066"/>
          </a:xfrm>
          <a:prstGeom prst="rect">
            <a:avLst/>
          </a:prstGeom>
        </p:spPr>
      </p:pic>
      <p:cxnSp>
        <p:nvCxnSpPr>
          <p:cNvPr id="6" name="直接箭头连接符 5"/>
          <p:cNvCxnSpPr/>
          <p:nvPr/>
        </p:nvCxnSpPr>
        <p:spPr>
          <a:xfrm>
            <a:off x="7552267" y="786009"/>
            <a:ext cx="1354667" cy="2977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63269" y="457116"/>
            <a:ext cx="1286933" cy="923330"/>
          </a:xfrm>
          <a:prstGeom prst="rect">
            <a:avLst/>
          </a:prstGeom>
          <a:noFill/>
        </p:spPr>
        <p:txBody>
          <a:bodyPr wrap="square" rtlCol="0">
            <a:spAutoFit/>
          </a:bodyPr>
          <a:lstStyle/>
          <a:p>
            <a:r>
              <a:rPr lang="zh-CN" altLang="en-US" dirty="0">
                <a:solidFill>
                  <a:srgbClr val="FF0000"/>
                </a:solidFill>
                <a:latin typeface="Constantia"/>
                <a:ea typeface="宋体" panose="02010600030101010101" pitchFamily="2" charset="-122"/>
              </a:rPr>
              <a:t>当前的触发</a:t>
            </a:r>
            <a:endParaRPr lang="en-US" altLang="zh-CN" dirty="0">
              <a:solidFill>
                <a:srgbClr val="FF0000"/>
              </a:solidFill>
              <a:latin typeface="Constantia"/>
              <a:ea typeface="宋体" panose="02010600030101010101" pitchFamily="2" charset="-122"/>
            </a:endParaRPr>
          </a:p>
          <a:p>
            <a:r>
              <a:rPr lang="zh-CN" altLang="en-US" dirty="0">
                <a:solidFill>
                  <a:srgbClr val="FF0000"/>
                </a:solidFill>
                <a:latin typeface="Constantia"/>
                <a:ea typeface="宋体" panose="02010600030101010101" pitchFamily="2" charset="-122"/>
              </a:rPr>
              <a:t>电平值</a:t>
            </a:r>
            <a:endParaRPr lang="zh-CN" altLang="en-US" dirty="0">
              <a:solidFill>
                <a:srgbClr val="FF0000"/>
              </a:solidFill>
              <a:latin typeface="Constantia"/>
              <a:ea typeface="宋体" panose="02010600030101010101" pitchFamily="2" charset="-122"/>
            </a:endParaRPr>
          </a:p>
        </p:txBody>
      </p:sp>
    </p:spTree>
    <p:extLst>
      <p:ext uri="{BB962C8B-B14F-4D97-AF65-F5344CB8AC3E}">
        <p14:creationId xmlns:p14="http://schemas.microsoft.com/office/powerpoint/2010/main" val="2372505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2934869" y="285731"/>
            <a:ext cx="6172200" cy="642941"/>
          </a:xfrm>
        </p:spPr>
        <p:txBody>
          <a:bodyPr>
            <a:normAutofit/>
          </a:bodyPr>
          <a:lstStyle/>
          <a:p>
            <a:r>
              <a:rPr lang="zh-CN" altLang="en-US" dirty="0" smtClean="0"/>
              <a:t>前面板功能简介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16</a:t>
            </a:fld>
            <a:endParaRPr lang="zh-CN" altLang="en-US">
              <a:solidFill>
                <a:srgbClr val="04617B">
                  <a:shade val="90000"/>
                </a:srgbClr>
              </a:solidFill>
              <a:latin typeface="Constantia"/>
              <a:ea typeface="宋体" panose="02010600030101010101" pitchFamily="2" charset="-122"/>
            </a:endParaRPr>
          </a:p>
        </p:txBody>
      </p:sp>
      <p:pic>
        <p:nvPicPr>
          <p:cNvPr id="3074" name="Picture 2"/>
          <p:cNvPicPr>
            <a:picLocks noChangeAspect="1" noChangeArrowheads="1"/>
          </p:cNvPicPr>
          <p:nvPr/>
        </p:nvPicPr>
        <p:blipFill>
          <a:blip r:embed="rId2" cstate="print"/>
          <a:srcRect/>
          <a:stretch>
            <a:fillRect/>
          </a:stretch>
        </p:blipFill>
        <p:spPr bwMode="auto">
          <a:xfrm>
            <a:off x="3202762" y="785794"/>
            <a:ext cx="5472113" cy="37909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3149183" y="4505344"/>
            <a:ext cx="5472113" cy="12096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cstate="print"/>
          <a:srcRect/>
          <a:stretch>
            <a:fillRect/>
          </a:stretch>
        </p:blipFill>
        <p:spPr bwMode="auto">
          <a:xfrm>
            <a:off x="3202801" y="5686428"/>
            <a:ext cx="5464969" cy="1171575"/>
          </a:xfrm>
          <a:prstGeom prst="rect">
            <a:avLst/>
          </a:prstGeom>
          <a:noFill/>
          <a:ln w="9525">
            <a:noFill/>
            <a:miter lim="800000"/>
            <a:headEnd/>
            <a:tailEnd/>
          </a:ln>
          <a:effectLst/>
        </p:spPr>
      </p:pic>
    </p:spTree>
    <p:extLst>
      <p:ext uri="{BB962C8B-B14F-4D97-AF65-F5344CB8AC3E}">
        <p14:creationId xmlns:p14="http://schemas.microsoft.com/office/powerpoint/2010/main" val="33373171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17</a:t>
            </a:fld>
            <a:endParaRPr lang="zh-CN" altLang="en-US">
              <a:solidFill>
                <a:srgbClr val="04617B">
                  <a:shade val="90000"/>
                </a:srgbClr>
              </a:solidFill>
              <a:latin typeface="Constantia"/>
              <a:ea typeface="宋体" panose="02010600030101010101" pitchFamily="2" charset="-122"/>
            </a:endParaRPr>
          </a:p>
        </p:txBody>
      </p:sp>
      <p:pic>
        <p:nvPicPr>
          <p:cNvPr id="4098" name="Picture 2"/>
          <p:cNvPicPr>
            <a:picLocks noChangeAspect="1" noChangeArrowheads="1"/>
          </p:cNvPicPr>
          <p:nvPr/>
        </p:nvPicPr>
        <p:blipFill>
          <a:blip r:embed="rId2" cstate="print"/>
          <a:srcRect/>
          <a:stretch>
            <a:fillRect/>
          </a:stretch>
        </p:blipFill>
        <p:spPr bwMode="auto">
          <a:xfrm>
            <a:off x="3309919" y="857235"/>
            <a:ext cx="5357813" cy="4505325"/>
          </a:xfrm>
          <a:prstGeom prst="rect">
            <a:avLst/>
          </a:prstGeom>
          <a:noFill/>
          <a:ln w="9525">
            <a:noFill/>
            <a:miter lim="800000"/>
            <a:headEnd/>
            <a:tailEnd/>
          </a:ln>
          <a:effectLst/>
        </p:spPr>
      </p:pic>
    </p:spTree>
    <p:extLst>
      <p:ext uri="{BB962C8B-B14F-4D97-AF65-F5344CB8AC3E}">
        <p14:creationId xmlns:p14="http://schemas.microsoft.com/office/powerpoint/2010/main" val="12945280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18</a:t>
            </a:fld>
            <a:endParaRPr lang="zh-CN" altLang="en-US">
              <a:solidFill>
                <a:srgbClr val="04617B">
                  <a:shade val="90000"/>
                </a:srgbClr>
              </a:solidFill>
              <a:latin typeface="Constantia"/>
              <a:ea typeface="宋体" panose="02010600030101010101" pitchFamily="2" charset="-122"/>
            </a:endParaRPr>
          </a:p>
        </p:txBody>
      </p:sp>
      <p:pic>
        <p:nvPicPr>
          <p:cNvPr id="5122" name="Picture 2"/>
          <p:cNvPicPr>
            <a:picLocks noChangeAspect="1" noChangeArrowheads="1"/>
          </p:cNvPicPr>
          <p:nvPr/>
        </p:nvPicPr>
        <p:blipFill>
          <a:blip r:embed="rId2" cstate="print"/>
          <a:srcRect/>
          <a:stretch>
            <a:fillRect/>
          </a:stretch>
        </p:blipFill>
        <p:spPr bwMode="auto">
          <a:xfrm>
            <a:off x="3306368" y="1081091"/>
            <a:ext cx="5579269" cy="4695825"/>
          </a:xfrm>
          <a:prstGeom prst="rect">
            <a:avLst/>
          </a:prstGeom>
          <a:noFill/>
          <a:ln w="9525">
            <a:noFill/>
            <a:miter lim="800000"/>
            <a:headEnd/>
            <a:tailEnd/>
          </a:ln>
          <a:effectLst/>
        </p:spPr>
      </p:pic>
    </p:spTree>
    <p:extLst>
      <p:ext uri="{BB962C8B-B14F-4D97-AF65-F5344CB8AC3E}">
        <p14:creationId xmlns:p14="http://schemas.microsoft.com/office/powerpoint/2010/main" val="19507667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19</a:t>
            </a:fld>
            <a:endParaRPr lang="zh-CN" altLang="en-US">
              <a:solidFill>
                <a:srgbClr val="04617B">
                  <a:shade val="90000"/>
                </a:srgbClr>
              </a:solidFill>
              <a:latin typeface="Constantia"/>
              <a:ea typeface="宋体" panose="02010600030101010101" pitchFamily="2" charset="-122"/>
            </a:endParaRPr>
          </a:p>
        </p:txBody>
      </p:sp>
      <p:pic>
        <p:nvPicPr>
          <p:cNvPr id="6146" name="Picture 2"/>
          <p:cNvPicPr>
            <a:picLocks noChangeAspect="1" noChangeArrowheads="1"/>
          </p:cNvPicPr>
          <p:nvPr/>
        </p:nvPicPr>
        <p:blipFill>
          <a:blip r:embed="rId2" cstate="print"/>
          <a:srcRect/>
          <a:stretch>
            <a:fillRect/>
          </a:stretch>
        </p:blipFill>
        <p:spPr bwMode="auto">
          <a:xfrm>
            <a:off x="3256339" y="785794"/>
            <a:ext cx="5500688" cy="16764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3202762" y="2357406"/>
            <a:ext cx="5536406" cy="17907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cstate="print"/>
          <a:srcRect/>
          <a:stretch>
            <a:fillRect/>
          </a:stretch>
        </p:blipFill>
        <p:spPr bwMode="auto">
          <a:xfrm>
            <a:off x="3202762" y="4071921"/>
            <a:ext cx="5550694" cy="1762125"/>
          </a:xfrm>
          <a:prstGeom prst="rect">
            <a:avLst/>
          </a:prstGeom>
          <a:noFill/>
          <a:ln w="9525">
            <a:noFill/>
            <a:miter lim="800000"/>
            <a:headEnd/>
            <a:tailEnd/>
          </a:ln>
          <a:effectLst/>
        </p:spPr>
      </p:pic>
    </p:spTree>
    <p:extLst>
      <p:ext uri="{BB962C8B-B14F-4D97-AF65-F5344CB8AC3E}">
        <p14:creationId xmlns:p14="http://schemas.microsoft.com/office/powerpoint/2010/main" val="11315258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实验一</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a:t>一、实验内容</a:t>
            </a:r>
            <a:endParaRPr lang="en-US" altLang="zh-CN" dirty="0"/>
          </a:p>
          <a:p>
            <a:r>
              <a:rPr lang="en-US" altLang="zh-CN" sz="2400" dirty="0">
                <a:latin typeface="+mn-ea"/>
              </a:rPr>
              <a:t>1</a:t>
            </a:r>
            <a:r>
              <a:rPr lang="zh-CN" altLang="en-US" sz="2400" dirty="0">
                <a:latin typeface="+mn-ea"/>
              </a:rPr>
              <a:t>、参考实验指导书示例和</a:t>
            </a:r>
            <a:r>
              <a:rPr lang="en-US" altLang="zh-CN" sz="2400" dirty="0" err="1">
                <a:latin typeface="+mn-ea"/>
              </a:rPr>
              <a:t>protues</a:t>
            </a:r>
            <a:r>
              <a:rPr lang="zh-CN" altLang="en-US" sz="2400" dirty="0">
                <a:latin typeface="+mn-ea"/>
              </a:rPr>
              <a:t>使用示例视频文件，在</a:t>
            </a:r>
            <a:r>
              <a:rPr lang="en-US" altLang="zh-CN" sz="2400" dirty="0" err="1">
                <a:latin typeface="+mn-ea"/>
              </a:rPr>
              <a:t>protues</a:t>
            </a:r>
            <a:r>
              <a:rPr lang="zh-CN" altLang="en-US" sz="2400" dirty="0">
                <a:latin typeface="+mn-ea"/>
                <a:sym typeface="+mn-ea"/>
              </a:rPr>
              <a:t>环境中使用</a:t>
            </a:r>
            <a:r>
              <a:rPr lang="en-US" altLang="zh-CN" sz="2400" dirty="0">
                <a:latin typeface="+mn-ea"/>
                <a:sym typeface="+mn-ea"/>
              </a:rPr>
              <a:t>74LS197</a:t>
            </a:r>
            <a:r>
              <a:rPr lang="zh-CN" altLang="en-US" sz="2400" dirty="0">
                <a:latin typeface="+mn-ea"/>
                <a:sym typeface="+mn-ea"/>
              </a:rPr>
              <a:t>搭建十六进制计数器，虚拟逻辑分析仪截图，并仿真</a:t>
            </a:r>
            <a:r>
              <a:rPr lang="zh-CN" altLang="en-US" sz="2400" dirty="0">
                <a:latin typeface="+mn-ea"/>
                <a:sym typeface="+mn-ea"/>
              </a:rPr>
              <a:t>分析</a:t>
            </a:r>
            <a:r>
              <a:rPr lang="en-US" altLang="zh-CN" sz="2400" dirty="0">
                <a:latin typeface="+mn-ea"/>
                <a:sym typeface="+mn-ea"/>
              </a:rPr>
              <a:t>Q3</a:t>
            </a:r>
            <a:r>
              <a:rPr lang="zh-CN" altLang="en-US" sz="2400" dirty="0">
                <a:latin typeface="+mn-ea"/>
                <a:sym typeface="+mn-ea"/>
              </a:rPr>
              <a:t>，</a:t>
            </a:r>
            <a:r>
              <a:rPr lang="en-US" altLang="zh-CN" sz="2400" dirty="0">
                <a:latin typeface="+mn-ea"/>
                <a:sym typeface="+mn-ea"/>
              </a:rPr>
              <a:t>Q2</a:t>
            </a:r>
            <a:r>
              <a:rPr lang="zh-CN" altLang="en-US" sz="2400" dirty="0">
                <a:latin typeface="+mn-ea"/>
                <a:sym typeface="+mn-ea"/>
              </a:rPr>
              <a:t>，</a:t>
            </a:r>
            <a:r>
              <a:rPr lang="en-US" altLang="zh-CN" sz="2400" dirty="0">
                <a:latin typeface="+mn-ea"/>
                <a:sym typeface="+mn-ea"/>
              </a:rPr>
              <a:t>Q1</a:t>
            </a:r>
            <a:r>
              <a:rPr lang="zh-CN" altLang="en-US" sz="2400" dirty="0">
                <a:latin typeface="+mn-ea"/>
                <a:sym typeface="+mn-ea"/>
              </a:rPr>
              <a:t>，</a:t>
            </a:r>
            <a:r>
              <a:rPr lang="en-US" altLang="zh-CN" sz="2400" dirty="0">
                <a:latin typeface="+mn-ea"/>
                <a:sym typeface="+mn-ea"/>
              </a:rPr>
              <a:t>Q0</a:t>
            </a:r>
            <a:r>
              <a:rPr lang="zh-CN" altLang="en-US" sz="2400" dirty="0">
                <a:latin typeface="+mn-ea"/>
                <a:sym typeface="+mn-ea"/>
              </a:rPr>
              <a:t>，</a:t>
            </a:r>
            <a:r>
              <a:rPr lang="en-US" altLang="zh-CN" sz="2400" dirty="0">
                <a:latin typeface="+mn-ea"/>
                <a:sym typeface="+mn-ea"/>
              </a:rPr>
              <a:t>CP0</a:t>
            </a:r>
            <a:r>
              <a:rPr lang="zh-CN" altLang="en-US" sz="2400" dirty="0">
                <a:latin typeface="+mn-ea"/>
                <a:sym typeface="+mn-ea"/>
              </a:rPr>
              <a:t>信号</a:t>
            </a:r>
            <a:r>
              <a:rPr lang="zh-CN" altLang="en-US" sz="2400" dirty="0">
                <a:latin typeface="+mn-ea"/>
                <a:sym typeface="+mn-ea"/>
              </a:rPr>
              <a:t>波形信号</a:t>
            </a:r>
            <a:r>
              <a:rPr lang="zh-CN" altLang="en-US" sz="2400" dirty="0">
                <a:latin typeface="+mn-ea"/>
                <a:sym typeface="+mn-ea"/>
              </a:rPr>
              <a:t>之间的关系</a:t>
            </a:r>
            <a:r>
              <a:rPr lang="zh-CN" altLang="en-US" sz="2400" dirty="0">
                <a:latin typeface="+mn-ea"/>
                <a:sym typeface="+mn-ea"/>
              </a:rPr>
              <a:t>。</a:t>
            </a:r>
            <a:endParaRPr lang="en-US" altLang="zh-CN" sz="2400" dirty="0">
              <a:latin typeface="+mn-ea"/>
              <a:sym typeface="+mn-ea"/>
            </a:endParaRPr>
          </a:p>
          <a:p>
            <a:pPr marL="0" indent="0">
              <a:buNone/>
            </a:pPr>
            <a:r>
              <a:rPr lang="zh-CN" altLang="en-US" sz="2000" dirty="0">
                <a:solidFill>
                  <a:srgbClr val="FF0000"/>
                </a:solidFill>
              </a:rPr>
              <a:t>    注意虚拟逻辑分析仪截图时波形</a:t>
            </a:r>
            <a:r>
              <a:rPr lang="zh-CN" altLang="en-US" sz="2000" dirty="0">
                <a:solidFill>
                  <a:srgbClr val="FF0000"/>
                </a:solidFill>
              </a:rPr>
              <a:t>自上向下的排列</a:t>
            </a:r>
            <a:r>
              <a:rPr lang="zh-CN" altLang="en-US" sz="2000" dirty="0">
                <a:solidFill>
                  <a:srgbClr val="FF0000"/>
                </a:solidFill>
              </a:rPr>
              <a:t>顺序需与</a:t>
            </a:r>
            <a:r>
              <a:rPr lang="zh-CN" altLang="en-US" sz="2000" dirty="0">
                <a:solidFill>
                  <a:srgbClr val="FF0000"/>
                </a:solidFill>
              </a:rPr>
              <a:t>下表</a:t>
            </a:r>
            <a:r>
              <a:rPr lang="zh-CN" altLang="en-US" sz="2000" dirty="0">
                <a:solidFill>
                  <a:srgbClr val="FF0000"/>
                </a:solidFill>
              </a:rPr>
              <a:t>一致。</a:t>
            </a:r>
            <a:endParaRPr lang="en-US" altLang="zh-CN" sz="2000" dirty="0">
              <a:latin typeface="+mn-ea"/>
              <a:sym typeface="+mn-ea"/>
            </a:endParaRPr>
          </a:p>
          <a:p>
            <a:pPr marL="0" indent="0">
              <a:buNone/>
            </a:pPr>
            <a:endParaRPr lang="en-US" altLang="zh-CN" sz="2800" dirty="0">
              <a:latin typeface="+mn-ea"/>
            </a:endParaRPr>
          </a:p>
          <a:p>
            <a:endParaRPr lang="en-US" altLang="zh-CN" sz="2800" dirty="0">
              <a:latin typeface="+mn-ea"/>
            </a:endParaRPr>
          </a:p>
          <a:p>
            <a:endParaRPr lang="zh-CN" altLang="en-US" sz="2800" dirty="0">
              <a:latin typeface="+mn-ea"/>
              <a:sym typeface="+mn-ea"/>
            </a:endParaRPr>
          </a:p>
          <a:p>
            <a:endParaRPr lang="en-US" altLang="zh-CN" sz="2800" dirty="0">
              <a:latin typeface="+mn-ea"/>
            </a:endParaRPr>
          </a:p>
        </p:txBody>
      </p:sp>
      <p:graphicFrame>
        <p:nvGraphicFramePr>
          <p:cNvPr id="4" name="表格 3"/>
          <p:cNvGraphicFramePr>
            <a:graphicFrameLocks noGrp="1"/>
          </p:cNvGraphicFramePr>
          <p:nvPr/>
        </p:nvGraphicFramePr>
        <p:xfrm>
          <a:off x="3071664" y="4509120"/>
          <a:ext cx="5832648" cy="2160240"/>
        </p:xfrm>
        <a:graphic>
          <a:graphicData uri="http://schemas.openxmlformats.org/drawingml/2006/table">
            <a:tbl>
              <a:tblPr firstRow="1" firstCol="1" bandRow="1">
                <a:tableStyleId>{5940675A-B579-460E-94D1-54222C63F5DA}</a:tableStyleId>
              </a:tblPr>
              <a:tblGrid>
                <a:gridCol w="1287669">
                  <a:extLst>
                    <a:ext uri="{9D8B030D-6E8A-4147-A177-3AD203B41FA5}">
                      <a16:colId xmlns:a16="http://schemas.microsoft.com/office/drawing/2014/main" val="20000"/>
                    </a:ext>
                  </a:extLst>
                </a:gridCol>
                <a:gridCol w="4544979">
                  <a:extLst>
                    <a:ext uri="{9D8B030D-6E8A-4147-A177-3AD203B41FA5}">
                      <a16:colId xmlns:a16="http://schemas.microsoft.com/office/drawing/2014/main" val="20001"/>
                    </a:ext>
                  </a:extLst>
                </a:gridCol>
              </a:tblGrid>
              <a:tr h="360040">
                <a:tc>
                  <a:txBody>
                    <a:bodyPr/>
                    <a:lstStyle/>
                    <a:p>
                      <a:pPr algn="ctr">
                        <a:lnSpc>
                          <a:spcPct val="150000"/>
                        </a:lnSpc>
                        <a:spcAft>
                          <a:spcPts val="0"/>
                        </a:spcAft>
                      </a:pPr>
                      <a:r>
                        <a:rPr lang="zh-CN" sz="1200" kern="100" dirty="0">
                          <a:effectLst/>
                        </a:rPr>
                        <a:t>波形记录顺序</a:t>
                      </a:r>
                      <a:endParaRPr lang="zh-CN" sz="1050" kern="100" dirty="0">
                        <a:effectLst/>
                        <a:latin typeface="Times New Roman" panose="02020603050405020304"/>
                        <a:ea typeface="宋体" panose="02010600030101010101" pitchFamily="2" charset="-122"/>
                      </a:endParaRPr>
                    </a:p>
                  </a:txBody>
                  <a:tcPr marL="68580" marR="68580" marT="0" marB="0"/>
                </a:tc>
                <a:tc>
                  <a:txBody>
                    <a:bodyPr/>
                    <a:lstStyle/>
                    <a:p>
                      <a:pPr algn="ctr">
                        <a:lnSpc>
                          <a:spcPct val="150000"/>
                        </a:lnSpc>
                        <a:spcAft>
                          <a:spcPts val="0"/>
                        </a:spcAft>
                      </a:pPr>
                      <a:r>
                        <a:rPr lang="zh-CN" sz="1200" kern="100">
                          <a:effectLst/>
                        </a:rPr>
                        <a:t>波形截图</a:t>
                      </a:r>
                      <a:endParaRPr lang="zh-CN" sz="1050" kern="1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0"/>
                  </a:ext>
                </a:extLst>
              </a:tr>
              <a:tr h="360040">
                <a:tc>
                  <a:txBody>
                    <a:bodyPr/>
                    <a:lstStyle/>
                    <a:p>
                      <a:pPr algn="just">
                        <a:lnSpc>
                          <a:spcPct val="150000"/>
                        </a:lnSpc>
                        <a:spcAft>
                          <a:spcPts val="0"/>
                        </a:spcAft>
                      </a:pPr>
                      <a:r>
                        <a:rPr lang="en-US" sz="1200" kern="100">
                          <a:effectLst/>
                        </a:rPr>
                        <a:t>CP0</a:t>
                      </a:r>
                      <a:endParaRPr lang="zh-CN" sz="1050" kern="100">
                        <a:effectLst/>
                        <a:latin typeface="Times New Roman" panose="02020603050405020304"/>
                        <a:ea typeface="宋体" panose="02010600030101010101" pitchFamily="2" charset="-122"/>
                      </a:endParaRPr>
                    </a:p>
                  </a:txBody>
                  <a:tcPr marL="68580" marR="68580" marT="0" marB="0"/>
                </a:tc>
                <a:tc rowSpan="5">
                  <a:txBody>
                    <a:bodyPr/>
                    <a:lstStyle/>
                    <a:p>
                      <a:pPr algn="just">
                        <a:lnSpc>
                          <a:spcPct val="150000"/>
                        </a:lnSpc>
                        <a:spcAft>
                          <a:spcPts val="0"/>
                        </a:spcAft>
                      </a:pPr>
                      <a:r>
                        <a:rPr lang="en-US" sz="1200" kern="100">
                          <a:effectLst/>
                        </a:rPr>
                        <a:t> </a:t>
                      </a:r>
                      <a:endParaRPr lang="zh-CN" sz="1050" kern="1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360040">
                <a:tc>
                  <a:txBody>
                    <a:bodyPr/>
                    <a:lstStyle/>
                    <a:p>
                      <a:pPr algn="just">
                        <a:lnSpc>
                          <a:spcPct val="150000"/>
                        </a:lnSpc>
                        <a:spcAft>
                          <a:spcPts val="0"/>
                        </a:spcAft>
                      </a:pPr>
                      <a:r>
                        <a:rPr lang="en-US" sz="1200" kern="100">
                          <a:effectLst/>
                        </a:rPr>
                        <a:t>Q0</a:t>
                      </a:r>
                      <a:endParaRPr lang="zh-CN" sz="1050" kern="10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2"/>
                  </a:ext>
                </a:extLst>
              </a:tr>
              <a:tr h="360040">
                <a:tc>
                  <a:txBody>
                    <a:bodyPr/>
                    <a:lstStyle/>
                    <a:p>
                      <a:pPr algn="just">
                        <a:lnSpc>
                          <a:spcPct val="150000"/>
                        </a:lnSpc>
                        <a:spcAft>
                          <a:spcPts val="0"/>
                        </a:spcAft>
                      </a:pPr>
                      <a:r>
                        <a:rPr lang="en-US" sz="1200" kern="100">
                          <a:effectLst/>
                        </a:rPr>
                        <a:t>Q1</a:t>
                      </a:r>
                      <a:endParaRPr lang="zh-CN" sz="1050" kern="10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3"/>
                  </a:ext>
                </a:extLst>
              </a:tr>
              <a:tr h="360040">
                <a:tc>
                  <a:txBody>
                    <a:bodyPr/>
                    <a:lstStyle/>
                    <a:p>
                      <a:pPr algn="just">
                        <a:lnSpc>
                          <a:spcPct val="150000"/>
                        </a:lnSpc>
                        <a:spcAft>
                          <a:spcPts val="0"/>
                        </a:spcAft>
                      </a:pPr>
                      <a:r>
                        <a:rPr lang="en-US" sz="1200" kern="100">
                          <a:effectLst/>
                        </a:rPr>
                        <a:t>Q2</a:t>
                      </a:r>
                      <a:endParaRPr lang="zh-CN" sz="1050" kern="10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4"/>
                  </a:ext>
                </a:extLst>
              </a:tr>
              <a:tr h="360040">
                <a:tc>
                  <a:txBody>
                    <a:bodyPr/>
                    <a:lstStyle/>
                    <a:p>
                      <a:pPr algn="just">
                        <a:lnSpc>
                          <a:spcPct val="150000"/>
                        </a:lnSpc>
                        <a:spcAft>
                          <a:spcPts val="0"/>
                        </a:spcAft>
                      </a:pPr>
                      <a:r>
                        <a:rPr lang="en-US" sz="1200" kern="100" dirty="0">
                          <a:effectLst/>
                        </a:rPr>
                        <a:t>Q3</a:t>
                      </a:r>
                      <a:endParaRPr lang="zh-CN" sz="1050" kern="100" dirty="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544077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20</a:t>
            </a:fld>
            <a:endParaRPr lang="zh-CN" altLang="en-US">
              <a:solidFill>
                <a:srgbClr val="04617B">
                  <a:shade val="90000"/>
                </a:srgbClr>
              </a:solidFill>
              <a:latin typeface="Constantia"/>
              <a:ea typeface="宋体" panose="02010600030101010101" pitchFamily="2" charset="-122"/>
            </a:endParaRPr>
          </a:p>
        </p:txBody>
      </p:sp>
      <p:pic>
        <p:nvPicPr>
          <p:cNvPr id="3" name="Picture 5"/>
          <p:cNvPicPr>
            <a:picLocks noChangeAspect="1" noChangeArrowheads="1"/>
          </p:cNvPicPr>
          <p:nvPr/>
        </p:nvPicPr>
        <p:blipFill>
          <a:blip r:embed="rId2" cstate="print"/>
          <a:srcRect/>
          <a:stretch>
            <a:fillRect/>
          </a:stretch>
        </p:blipFill>
        <p:spPr bwMode="auto">
          <a:xfrm>
            <a:off x="3309918" y="1928802"/>
            <a:ext cx="5557838" cy="2667000"/>
          </a:xfrm>
          <a:prstGeom prst="rect">
            <a:avLst/>
          </a:prstGeom>
          <a:noFill/>
          <a:ln w="9525">
            <a:noFill/>
            <a:miter lim="800000"/>
            <a:headEnd/>
            <a:tailEnd/>
          </a:ln>
          <a:effectLst/>
        </p:spPr>
      </p:pic>
    </p:spTree>
    <p:extLst>
      <p:ext uri="{BB962C8B-B14F-4D97-AF65-F5344CB8AC3E}">
        <p14:creationId xmlns:p14="http://schemas.microsoft.com/office/powerpoint/2010/main" val="37719885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21</a:t>
            </a:fld>
            <a:endParaRPr lang="zh-CN" altLang="en-US">
              <a:solidFill>
                <a:srgbClr val="04617B">
                  <a:shade val="90000"/>
                </a:srgbClr>
              </a:solidFill>
              <a:latin typeface="Constantia"/>
              <a:ea typeface="宋体" panose="02010600030101010101" pitchFamily="2" charset="-122"/>
            </a:endParaRPr>
          </a:p>
        </p:txBody>
      </p:sp>
      <p:pic>
        <p:nvPicPr>
          <p:cNvPr id="7170" name="Picture 2"/>
          <p:cNvPicPr>
            <a:picLocks noChangeAspect="1" noChangeArrowheads="1"/>
          </p:cNvPicPr>
          <p:nvPr/>
        </p:nvPicPr>
        <p:blipFill>
          <a:blip r:embed="rId2" cstate="print"/>
          <a:srcRect/>
          <a:stretch>
            <a:fillRect/>
          </a:stretch>
        </p:blipFill>
        <p:spPr bwMode="auto">
          <a:xfrm>
            <a:off x="3295650" y="1057275"/>
            <a:ext cx="5600700" cy="4743450"/>
          </a:xfrm>
          <a:prstGeom prst="rect">
            <a:avLst/>
          </a:prstGeom>
          <a:noFill/>
          <a:ln w="9525">
            <a:noFill/>
            <a:miter lim="800000"/>
            <a:headEnd/>
            <a:tailEnd/>
          </a:ln>
          <a:effectLst/>
        </p:spPr>
      </p:pic>
    </p:spTree>
    <p:extLst>
      <p:ext uri="{BB962C8B-B14F-4D97-AF65-F5344CB8AC3E}">
        <p14:creationId xmlns:p14="http://schemas.microsoft.com/office/powerpoint/2010/main" val="760951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22</a:t>
            </a:fld>
            <a:endParaRPr lang="zh-CN" altLang="en-US">
              <a:solidFill>
                <a:srgbClr val="04617B">
                  <a:shade val="90000"/>
                </a:srgbClr>
              </a:solidFill>
              <a:latin typeface="Constantia"/>
              <a:ea typeface="宋体" panose="02010600030101010101" pitchFamily="2" charset="-122"/>
            </a:endParaRPr>
          </a:p>
        </p:txBody>
      </p:sp>
      <p:pic>
        <p:nvPicPr>
          <p:cNvPr id="8194" name="Picture 2"/>
          <p:cNvPicPr>
            <a:picLocks noChangeAspect="1" noChangeArrowheads="1"/>
          </p:cNvPicPr>
          <p:nvPr/>
        </p:nvPicPr>
        <p:blipFill>
          <a:blip r:embed="rId2" cstate="print"/>
          <a:srcRect/>
          <a:stretch>
            <a:fillRect/>
          </a:stretch>
        </p:blipFill>
        <p:spPr bwMode="auto">
          <a:xfrm>
            <a:off x="3202762" y="571480"/>
            <a:ext cx="5765006" cy="3181350"/>
          </a:xfrm>
          <a:prstGeom prst="rect">
            <a:avLst/>
          </a:prstGeom>
          <a:noFill/>
          <a:ln w="9525">
            <a:noFill/>
            <a:miter lim="800000"/>
            <a:headEnd/>
            <a:tailEnd/>
          </a:ln>
          <a:effectLst/>
        </p:spPr>
      </p:pic>
    </p:spTree>
    <p:extLst>
      <p:ext uri="{BB962C8B-B14F-4D97-AF65-F5344CB8AC3E}">
        <p14:creationId xmlns:p14="http://schemas.microsoft.com/office/powerpoint/2010/main" val="39644133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23</a:t>
            </a:fld>
            <a:endParaRPr lang="zh-CN" altLang="en-US">
              <a:solidFill>
                <a:srgbClr val="04617B">
                  <a:shade val="90000"/>
                </a:srgbClr>
              </a:solidFill>
              <a:latin typeface="Constantia"/>
              <a:ea typeface="宋体" panose="02010600030101010101" pitchFamily="2" charset="-122"/>
            </a:endParaRPr>
          </a:p>
        </p:txBody>
      </p:sp>
      <p:pic>
        <p:nvPicPr>
          <p:cNvPr id="9218" name="Picture 2"/>
          <p:cNvPicPr>
            <a:picLocks noChangeAspect="1" noChangeArrowheads="1"/>
          </p:cNvPicPr>
          <p:nvPr/>
        </p:nvPicPr>
        <p:blipFill>
          <a:blip r:embed="rId2" cstate="print"/>
          <a:srcRect/>
          <a:stretch>
            <a:fillRect/>
          </a:stretch>
        </p:blipFill>
        <p:spPr bwMode="auto">
          <a:xfrm>
            <a:off x="3309919" y="428604"/>
            <a:ext cx="5550694" cy="24955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3256341" y="3148016"/>
            <a:ext cx="5493544" cy="561975"/>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cstate="print"/>
          <a:srcRect/>
          <a:stretch>
            <a:fillRect/>
          </a:stretch>
        </p:blipFill>
        <p:spPr bwMode="auto">
          <a:xfrm>
            <a:off x="3256341" y="3717139"/>
            <a:ext cx="5550694" cy="885825"/>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cstate="print"/>
          <a:srcRect/>
          <a:stretch>
            <a:fillRect/>
          </a:stretch>
        </p:blipFill>
        <p:spPr bwMode="auto">
          <a:xfrm>
            <a:off x="3256340" y="4610112"/>
            <a:ext cx="5529263" cy="542925"/>
          </a:xfrm>
          <a:prstGeom prst="rect">
            <a:avLst/>
          </a:prstGeom>
          <a:noFill/>
          <a:ln w="9525">
            <a:noFill/>
            <a:miter lim="800000"/>
            <a:headEnd/>
            <a:tailEnd/>
          </a:ln>
          <a:effectLst/>
        </p:spPr>
      </p:pic>
      <p:pic>
        <p:nvPicPr>
          <p:cNvPr id="9222" name="Picture 6"/>
          <p:cNvPicPr>
            <a:picLocks noChangeAspect="1" noChangeArrowheads="1"/>
          </p:cNvPicPr>
          <p:nvPr/>
        </p:nvPicPr>
        <p:blipFill>
          <a:blip r:embed="rId6" cstate="print"/>
          <a:srcRect/>
          <a:stretch>
            <a:fillRect/>
          </a:stretch>
        </p:blipFill>
        <p:spPr bwMode="auto">
          <a:xfrm>
            <a:off x="3202762" y="5160185"/>
            <a:ext cx="5607844" cy="619125"/>
          </a:xfrm>
          <a:prstGeom prst="rect">
            <a:avLst/>
          </a:prstGeom>
          <a:noFill/>
          <a:ln w="9525">
            <a:noFill/>
            <a:miter lim="800000"/>
            <a:headEnd/>
            <a:tailEnd/>
          </a:ln>
          <a:effectLst/>
        </p:spPr>
      </p:pic>
      <p:pic>
        <p:nvPicPr>
          <p:cNvPr id="9223" name="Picture 7"/>
          <p:cNvPicPr>
            <a:picLocks noChangeAspect="1" noChangeArrowheads="1"/>
          </p:cNvPicPr>
          <p:nvPr/>
        </p:nvPicPr>
        <p:blipFill>
          <a:blip r:embed="rId7" cstate="print"/>
          <a:srcRect/>
          <a:stretch>
            <a:fillRect/>
          </a:stretch>
        </p:blipFill>
        <p:spPr bwMode="auto">
          <a:xfrm>
            <a:off x="3256342" y="5786457"/>
            <a:ext cx="5522119" cy="847725"/>
          </a:xfrm>
          <a:prstGeom prst="rect">
            <a:avLst/>
          </a:prstGeom>
          <a:noFill/>
          <a:ln w="9525">
            <a:noFill/>
            <a:miter lim="800000"/>
            <a:headEnd/>
            <a:tailEnd/>
          </a:ln>
          <a:effectLst/>
        </p:spPr>
      </p:pic>
    </p:spTree>
    <p:extLst>
      <p:ext uri="{BB962C8B-B14F-4D97-AF65-F5344CB8AC3E}">
        <p14:creationId xmlns:p14="http://schemas.microsoft.com/office/powerpoint/2010/main" val="37026044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24</a:t>
            </a:fld>
            <a:endParaRPr lang="zh-CN" altLang="en-US">
              <a:solidFill>
                <a:srgbClr val="04617B">
                  <a:shade val="90000"/>
                </a:srgbClr>
              </a:solidFill>
              <a:latin typeface="Constantia"/>
              <a:ea typeface="宋体" panose="02010600030101010101" pitchFamily="2" charset="-122"/>
            </a:endParaRPr>
          </a:p>
        </p:txBody>
      </p:sp>
      <p:pic>
        <p:nvPicPr>
          <p:cNvPr id="10242" name="Picture 2"/>
          <p:cNvPicPr>
            <a:picLocks noChangeAspect="1" noChangeArrowheads="1"/>
          </p:cNvPicPr>
          <p:nvPr/>
        </p:nvPicPr>
        <p:blipFill>
          <a:blip r:embed="rId2" cstate="print"/>
          <a:srcRect/>
          <a:stretch>
            <a:fillRect/>
          </a:stretch>
        </p:blipFill>
        <p:spPr bwMode="auto">
          <a:xfrm>
            <a:off x="3202762" y="857232"/>
            <a:ext cx="5479256" cy="2133600"/>
          </a:xfrm>
          <a:prstGeom prst="rect">
            <a:avLst/>
          </a:prstGeom>
          <a:noFill/>
          <a:ln w="9525">
            <a:noFill/>
            <a:miter lim="800000"/>
            <a:headEnd/>
            <a:tailEnd/>
          </a:ln>
          <a:effectLst/>
        </p:spPr>
      </p:pic>
    </p:spTree>
    <p:extLst>
      <p:ext uri="{BB962C8B-B14F-4D97-AF65-F5344CB8AC3E}">
        <p14:creationId xmlns:p14="http://schemas.microsoft.com/office/powerpoint/2010/main" val="32764743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25</a:t>
            </a:fld>
            <a:endParaRPr lang="zh-CN" altLang="en-US">
              <a:solidFill>
                <a:srgbClr val="04617B">
                  <a:shade val="90000"/>
                </a:srgbClr>
              </a:solidFill>
              <a:latin typeface="Constantia"/>
              <a:ea typeface="宋体" panose="02010600030101010101" pitchFamily="2" charset="-122"/>
            </a:endParaRPr>
          </a:p>
        </p:txBody>
      </p:sp>
      <p:pic>
        <p:nvPicPr>
          <p:cNvPr id="11266" name="Picture 2"/>
          <p:cNvPicPr>
            <a:picLocks noChangeAspect="1" noChangeArrowheads="1"/>
          </p:cNvPicPr>
          <p:nvPr/>
        </p:nvPicPr>
        <p:blipFill>
          <a:blip r:embed="rId2" cstate="print"/>
          <a:srcRect/>
          <a:stretch>
            <a:fillRect/>
          </a:stretch>
        </p:blipFill>
        <p:spPr bwMode="auto">
          <a:xfrm>
            <a:off x="3277793" y="1090616"/>
            <a:ext cx="5636419" cy="4676775"/>
          </a:xfrm>
          <a:prstGeom prst="rect">
            <a:avLst/>
          </a:prstGeom>
          <a:noFill/>
          <a:ln w="9525">
            <a:noFill/>
            <a:miter lim="800000"/>
            <a:headEnd/>
            <a:tailEnd/>
          </a:ln>
          <a:effectLst/>
        </p:spPr>
      </p:pic>
    </p:spTree>
    <p:extLst>
      <p:ext uri="{BB962C8B-B14F-4D97-AF65-F5344CB8AC3E}">
        <p14:creationId xmlns:p14="http://schemas.microsoft.com/office/powerpoint/2010/main" val="3527096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26</a:t>
            </a:fld>
            <a:endParaRPr lang="zh-CN" altLang="en-US">
              <a:solidFill>
                <a:srgbClr val="04617B">
                  <a:shade val="90000"/>
                </a:srgbClr>
              </a:solidFill>
              <a:latin typeface="Constantia"/>
              <a:ea typeface="宋体" panose="02010600030101010101" pitchFamily="2" charset="-122"/>
            </a:endParaRPr>
          </a:p>
        </p:txBody>
      </p:sp>
      <p:sp>
        <p:nvSpPr>
          <p:cNvPr id="3" name="TextBox 2"/>
          <p:cNvSpPr txBox="1"/>
          <p:nvPr/>
        </p:nvSpPr>
        <p:spPr>
          <a:xfrm>
            <a:off x="3042026" y="357166"/>
            <a:ext cx="3268289" cy="523220"/>
          </a:xfrm>
          <a:prstGeom prst="rect">
            <a:avLst/>
          </a:prstGeom>
          <a:noFill/>
        </p:spPr>
        <p:txBody>
          <a:bodyPr wrap="square" rtlCol="0">
            <a:spAutoFit/>
          </a:bodyPr>
          <a:lstStyle/>
          <a:p>
            <a:pPr>
              <a:buFont typeface="Arial" panose="020B0604020202020204" pitchFamily="34" charset="0"/>
              <a:buChar char="•"/>
            </a:pPr>
            <a:r>
              <a:rPr lang="zh-CN" altLang="en-US" sz="2800" b="1" dirty="0">
                <a:solidFill>
                  <a:prstClr val="black"/>
                </a:solidFill>
                <a:latin typeface="Constantia"/>
                <a:ea typeface="宋体" panose="02010600030101010101" pitchFamily="2" charset="-122"/>
              </a:rPr>
              <a:t>  用户界面</a:t>
            </a:r>
          </a:p>
        </p:txBody>
      </p:sp>
      <p:pic>
        <p:nvPicPr>
          <p:cNvPr id="12290" name="Picture 2"/>
          <p:cNvPicPr>
            <a:picLocks noChangeAspect="1" noChangeArrowheads="1"/>
          </p:cNvPicPr>
          <p:nvPr/>
        </p:nvPicPr>
        <p:blipFill>
          <a:blip r:embed="rId2" cstate="print"/>
          <a:srcRect/>
          <a:stretch>
            <a:fillRect/>
          </a:stretch>
        </p:blipFill>
        <p:spPr bwMode="auto">
          <a:xfrm>
            <a:off x="3202762" y="1071546"/>
            <a:ext cx="5439987" cy="5139978"/>
          </a:xfrm>
          <a:prstGeom prst="rect">
            <a:avLst/>
          </a:prstGeom>
          <a:noFill/>
          <a:ln w="9525">
            <a:noFill/>
            <a:miter lim="800000"/>
            <a:headEnd/>
            <a:tailEnd/>
          </a:ln>
          <a:effectLst/>
        </p:spPr>
      </p:pic>
    </p:spTree>
    <p:extLst>
      <p:ext uri="{BB962C8B-B14F-4D97-AF65-F5344CB8AC3E}">
        <p14:creationId xmlns:p14="http://schemas.microsoft.com/office/powerpoint/2010/main" val="10477042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27</a:t>
            </a:fld>
            <a:endParaRPr lang="zh-CN" altLang="en-US">
              <a:solidFill>
                <a:srgbClr val="04617B">
                  <a:shade val="90000"/>
                </a:srgbClr>
              </a:solidFill>
              <a:latin typeface="Constantia"/>
              <a:ea typeface="宋体" panose="02010600030101010101" pitchFamily="2" charset="-122"/>
            </a:endParaRPr>
          </a:p>
        </p:txBody>
      </p:sp>
      <p:pic>
        <p:nvPicPr>
          <p:cNvPr id="13314" name="Picture 2"/>
          <p:cNvPicPr>
            <a:picLocks noChangeAspect="1" noChangeArrowheads="1"/>
          </p:cNvPicPr>
          <p:nvPr/>
        </p:nvPicPr>
        <p:blipFill>
          <a:blip r:embed="rId2" cstate="print"/>
          <a:srcRect/>
          <a:stretch>
            <a:fillRect/>
          </a:stretch>
        </p:blipFill>
        <p:spPr bwMode="auto">
          <a:xfrm>
            <a:off x="3417075" y="500045"/>
            <a:ext cx="4471988" cy="96202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3417077" y="1643050"/>
            <a:ext cx="4421981" cy="93345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cstate="print"/>
          <a:srcRect/>
          <a:stretch>
            <a:fillRect/>
          </a:stretch>
        </p:blipFill>
        <p:spPr bwMode="auto">
          <a:xfrm>
            <a:off x="3417077" y="2643182"/>
            <a:ext cx="4307681" cy="704850"/>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cstate="print"/>
          <a:srcRect/>
          <a:stretch>
            <a:fillRect/>
          </a:stretch>
        </p:blipFill>
        <p:spPr bwMode="auto">
          <a:xfrm>
            <a:off x="3417075" y="3643317"/>
            <a:ext cx="4471988" cy="1190625"/>
          </a:xfrm>
          <a:prstGeom prst="rect">
            <a:avLst/>
          </a:prstGeom>
          <a:noFill/>
          <a:ln w="9525">
            <a:noFill/>
            <a:miter lim="800000"/>
            <a:headEnd/>
            <a:tailEnd/>
          </a:ln>
          <a:effectLst/>
        </p:spPr>
      </p:pic>
      <p:pic>
        <p:nvPicPr>
          <p:cNvPr id="13318" name="Picture 6"/>
          <p:cNvPicPr>
            <a:picLocks noChangeAspect="1" noChangeArrowheads="1"/>
          </p:cNvPicPr>
          <p:nvPr/>
        </p:nvPicPr>
        <p:blipFill>
          <a:blip r:embed="rId6" cstate="print"/>
          <a:srcRect/>
          <a:stretch>
            <a:fillRect/>
          </a:stretch>
        </p:blipFill>
        <p:spPr bwMode="auto">
          <a:xfrm>
            <a:off x="3417076" y="4857760"/>
            <a:ext cx="4543425" cy="762000"/>
          </a:xfrm>
          <a:prstGeom prst="rect">
            <a:avLst/>
          </a:prstGeom>
          <a:noFill/>
          <a:ln w="9525">
            <a:noFill/>
            <a:miter lim="800000"/>
            <a:headEnd/>
            <a:tailEnd/>
          </a:ln>
          <a:effectLst/>
        </p:spPr>
      </p:pic>
      <p:pic>
        <p:nvPicPr>
          <p:cNvPr id="13319" name="Picture 7"/>
          <p:cNvPicPr>
            <a:picLocks noChangeAspect="1" noChangeArrowheads="1"/>
          </p:cNvPicPr>
          <p:nvPr/>
        </p:nvPicPr>
        <p:blipFill>
          <a:blip r:embed="rId7" cstate="print"/>
          <a:srcRect/>
          <a:stretch>
            <a:fillRect/>
          </a:stretch>
        </p:blipFill>
        <p:spPr bwMode="auto">
          <a:xfrm>
            <a:off x="3417077" y="5786457"/>
            <a:ext cx="4650581" cy="428625"/>
          </a:xfrm>
          <a:prstGeom prst="rect">
            <a:avLst/>
          </a:prstGeom>
          <a:noFill/>
          <a:ln w="9525">
            <a:noFill/>
            <a:miter lim="800000"/>
            <a:headEnd/>
            <a:tailEnd/>
          </a:ln>
          <a:effectLst/>
        </p:spPr>
      </p:pic>
    </p:spTree>
    <p:extLst>
      <p:ext uri="{BB962C8B-B14F-4D97-AF65-F5344CB8AC3E}">
        <p14:creationId xmlns:p14="http://schemas.microsoft.com/office/powerpoint/2010/main" val="38371677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28</a:t>
            </a:fld>
            <a:endParaRPr lang="zh-CN" altLang="en-US">
              <a:solidFill>
                <a:srgbClr val="04617B">
                  <a:shade val="90000"/>
                </a:srgbClr>
              </a:solidFill>
              <a:latin typeface="Constantia"/>
              <a:ea typeface="宋体" panose="02010600030101010101" pitchFamily="2" charset="-122"/>
            </a:endParaRPr>
          </a:p>
        </p:txBody>
      </p:sp>
      <p:pic>
        <p:nvPicPr>
          <p:cNvPr id="14338" name="Picture 2"/>
          <p:cNvPicPr>
            <a:picLocks noChangeAspect="1" noChangeArrowheads="1"/>
          </p:cNvPicPr>
          <p:nvPr/>
        </p:nvPicPr>
        <p:blipFill>
          <a:blip r:embed="rId2" cstate="print"/>
          <a:srcRect/>
          <a:stretch>
            <a:fillRect/>
          </a:stretch>
        </p:blipFill>
        <p:spPr bwMode="auto">
          <a:xfrm>
            <a:off x="3095605" y="642918"/>
            <a:ext cx="6040180" cy="4714908"/>
          </a:xfrm>
          <a:prstGeom prst="rect">
            <a:avLst/>
          </a:prstGeom>
          <a:noFill/>
          <a:ln w="9525">
            <a:noFill/>
            <a:miter lim="800000"/>
            <a:headEnd/>
            <a:tailEnd/>
          </a:ln>
          <a:effectLst/>
        </p:spPr>
      </p:pic>
    </p:spTree>
    <p:extLst>
      <p:ext uri="{BB962C8B-B14F-4D97-AF65-F5344CB8AC3E}">
        <p14:creationId xmlns:p14="http://schemas.microsoft.com/office/powerpoint/2010/main" val="40988713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29</a:t>
            </a:fld>
            <a:endParaRPr lang="zh-CN" altLang="en-US">
              <a:solidFill>
                <a:srgbClr val="04617B">
                  <a:shade val="90000"/>
                </a:srgbClr>
              </a:solidFill>
              <a:latin typeface="Constantia"/>
              <a:ea typeface="宋体" panose="02010600030101010101" pitchFamily="2" charset="-122"/>
            </a:endParaRPr>
          </a:p>
        </p:txBody>
      </p:sp>
      <p:pic>
        <p:nvPicPr>
          <p:cNvPr id="15362" name="Picture 2"/>
          <p:cNvPicPr>
            <a:picLocks noChangeAspect="1" noChangeArrowheads="1"/>
          </p:cNvPicPr>
          <p:nvPr/>
        </p:nvPicPr>
        <p:blipFill>
          <a:blip r:embed="rId2" cstate="print"/>
          <a:srcRect/>
          <a:stretch>
            <a:fillRect/>
          </a:stretch>
        </p:blipFill>
        <p:spPr bwMode="auto">
          <a:xfrm>
            <a:off x="2988448" y="785794"/>
            <a:ext cx="5943368" cy="5143536"/>
          </a:xfrm>
          <a:prstGeom prst="rect">
            <a:avLst/>
          </a:prstGeom>
          <a:noFill/>
          <a:ln w="9525">
            <a:noFill/>
            <a:miter lim="800000"/>
            <a:headEnd/>
            <a:tailEnd/>
          </a:ln>
          <a:effectLst/>
        </p:spPr>
      </p:pic>
    </p:spTree>
    <p:extLst>
      <p:ext uri="{BB962C8B-B14F-4D97-AF65-F5344CB8AC3E}">
        <p14:creationId xmlns:p14="http://schemas.microsoft.com/office/powerpoint/2010/main" val="2792244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188640"/>
            <a:ext cx="8229600" cy="1143000"/>
          </a:xfrm>
        </p:spPr>
        <p:txBody>
          <a:bodyPr/>
          <a:lstStyle/>
          <a:p>
            <a:pPr algn="ctr"/>
            <a:r>
              <a:rPr lang="zh-CN" altLang="en-US" dirty="0"/>
              <a:t>实验一</a:t>
            </a:r>
          </a:p>
        </p:txBody>
      </p:sp>
      <p:sp>
        <p:nvSpPr>
          <p:cNvPr id="3" name="内容占位符 2"/>
          <p:cNvSpPr>
            <a:spLocks noGrp="1"/>
          </p:cNvSpPr>
          <p:nvPr>
            <p:ph idx="1"/>
          </p:nvPr>
        </p:nvSpPr>
        <p:spPr>
          <a:xfrm>
            <a:off x="1981200" y="1268760"/>
            <a:ext cx="8229600" cy="5055840"/>
          </a:xfrm>
        </p:spPr>
        <p:txBody>
          <a:bodyPr/>
          <a:lstStyle/>
          <a:p>
            <a:r>
              <a:rPr lang="en-US" altLang="zh-CN" sz="2400" dirty="0">
                <a:latin typeface="+mn-ea"/>
              </a:rPr>
              <a:t>2</a:t>
            </a:r>
            <a:r>
              <a:rPr lang="zh-CN" altLang="en-US" sz="2400" dirty="0">
                <a:latin typeface="+mn-ea"/>
              </a:rPr>
              <a:t>、使用</a:t>
            </a:r>
            <a:r>
              <a:rPr lang="en-US" altLang="zh-CN" sz="2400" dirty="0" err="1">
                <a:latin typeface="+mn-ea"/>
              </a:rPr>
              <a:t>Protues</a:t>
            </a:r>
            <a:r>
              <a:rPr lang="zh-CN" altLang="en-US" sz="2400" dirty="0">
                <a:latin typeface="+mn-ea"/>
              </a:rPr>
              <a:t>仿真软件静态测量</a:t>
            </a:r>
            <a:r>
              <a:rPr lang="zh-CN" altLang="en-US" sz="2400" dirty="0">
                <a:latin typeface="+mn-ea"/>
              </a:rPr>
              <a:t>门电路芯片（</a:t>
            </a:r>
            <a:r>
              <a:rPr lang="en-US" altLang="zh-CN" sz="2400" dirty="0">
                <a:latin typeface="+mn-ea"/>
              </a:rPr>
              <a:t>74LS00</a:t>
            </a:r>
            <a:r>
              <a:rPr lang="zh-CN" altLang="en-US" sz="2400" dirty="0">
                <a:latin typeface="+mn-ea"/>
              </a:rPr>
              <a:t>、</a:t>
            </a:r>
            <a:r>
              <a:rPr lang="en-US" altLang="zh-CN" sz="2400" dirty="0">
                <a:solidFill>
                  <a:schemeClr val="dk1"/>
                </a:solidFill>
                <a:latin typeface="+mn-ea"/>
              </a:rPr>
              <a:t>74LS08 </a:t>
            </a:r>
            <a:r>
              <a:rPr lang="zh-CN" altLang="en-US" sz="2400" dirty="0">
                <a:solidFill>
                  <a:schemeClr val="dk1"/>
                </a:solidFill>
                <a:latin typeface="+mn-ea"/>
              </a:rPr>
              <a:t>、</a:t>
            </a:r>
            <a:r>
              <a:rPr lang="en-US" altLang="zh-CN" sz="2400" dirty="0">
                <a:solidFill>
                  <a:schemeClr val="dk1"/>
                </a:solidFill>
                <a:latin typeface="+mn-ea"/>
              </a:rPr>
              <a:t>74LS20 </a:t>
            </a:r>
            <a:r>
              <a:rPr lang="zh-CN" altLang="en-US" sz="2400" dirty="0">
                <a:solidFill>
                  <a:schemeClr val="dk1"/>
                </a:solidFill>
                <a:latin typeface="+mn-ea"/>
              </a:rPr>
              <a:t>和</a:t>
            </a:r>
            <a:r>
              <a:rPr lang="en-US" altLang="zh-CN" sz="2400" dirty="0">
                <a:latin typeface="+mn-ea"/>
              </a:rPr>
              <a:t>74LS86 </a:t>
            </a:r>
            <a:r>
              <a:rPr lang="zh-CN" altLang="en-US" sz="2400" dirty="0">
                <a:latin typeface="+mn-ea"/>
              </a:rPr>
              <a:t>）真值表并</a:t>
            </a:r>
            <a:r>
              <a:rPr lang="zh-CN" altLang="en-US" sz="2400" dirty="0">
                <a:latin typeface="+mn-ea"/>
              </a:rPr>
              <a:t>记录。</a:t>
            </a:r>
            <a:endParaRPr lang="en-US" altLang="zh-CN" sz="2400" dirty="0">
              <a:latin typeface="+mn-ea"/>
            </a:endParaRPr>
          </a:p>
          <a:p>
            <a:pPr marL="0" indent="0">
              <a:buNone/>
            </a:pPr>
            <a:endParaRPr lang="en-US" altLang="zh-CN" sz="2400" dirty="0">
              <a:latin typeface="+mn-ea"/>
            </a:endParaRPr>
          </a:p>
          <a:p>
            <a:endParaRPr lang="zh-CN" altLang="en-US" dirty="0"/>
          </a:p>
        </p:txBody>
      </p:sp>
      <p:graphicFrame>
        <p:nvGraphicFramePr>
          <p:cNvPr id="4" name="表格 3"/>
          <p:cNvGraphicFramePr>
            <a:graphicFrameLocks noGrp="1"/>
          </p:cNvGraphicFramePr>
          <p:nvPr/>
        </p:nvGraphicFramePr>
        <p:xfrm>
          <a:off x="7032104" y="2420889"/>
          <a:ext cx="2592288" cy="3600399"/>
        </p:xfrm>
        <a:graphic>
          <a:graphicData uri="http://schemas.openxmlformats.org/drawingml/2006/table">
            <a:tbl>
              <a:tblPr firstRow="1" bandRow="1">
                <a:tableStyleId>{5940675A-B579-460E-94D1-54222C63F5DA}</a:tableStyleId>
              </a:tblPr>
              <a:tblGrid>
                <a:gridCol w="816534">
                  <a:extLst>
                    <a:ext uri="{9D8B030D-6E8A-4147-A177-3AD203B41FA5}">
                      <a16:colId xmlns:a16="http://schemas.microsoft.com/office/drawing/2014/main" val="20000"/>
                    </a:ext>
                  </a:extLst>
                </a:gridCol>
                <a:gridCol w="940250">
                  <a:extLst>
                    <a:ext uri="{9D8B030D-6E8A-4147-A177-3AD203B41FA5}">
                      <a16:colId xmlns:a16="http://schemas.microsoft.com/office/drawing/2014/main" val="20001"/>
                    </a:ext>
                  </a:extLst>
                </a:gridCol>
                <a:gridCol w="835504">
                  <a:extLst>
                    <a:ext uri="{9D8B030D-6E8A-4147-A177-3AD203B41FA5}">
                      <a16:colId xmlns:a16="http://schemas.microsoft.com/office/drawing/2014/main" val="20002"/>
                    </a:ext>
                  </a:extLst>
                </a:gridCol>
              </a:tblGrid>
              <a:tr h="489344">
                <a:tc gridSpan="3">
                  <a:txBody>
                    <a:bodyPr/>
                    <a:lstStyle/>
                    <a:p>
                      <a:pPr algn="ctr">
                        <a:spcAft>
                          <a:spcPts val="0"/>
                        </a:spcAft>
                      </a:pPr>
                      <a:r>
                        <a:rPr lang="en-US" sz="1600" kern="100" dirty="0">
                          <a:effectLst/>
                        </a:rPr>
                        <a:t>74LS00</a:t>
                      </a:r>
                      <a:r>
                        <a:rPr lang="zh-CN" sz="1600" kern="100" dirty="0">
                          <a:effectLst/>
                        </a:rPr>
                        <a:t>静态测试真值表</a:t>
                      </a:r>
                      <a:endParaRPr lang="zh-CN" sz="1200" kern="100" dirty="0">
                        <a:effectLst/>
                        <a:latin typeface="Times New Roman" panose="02020603050405020304"/>
                        <a:ea typeface="宋体" panose="02010600030101010101" pitchFamily="2" charset="-122"/>
                      </a:endParaRPr>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777765">
                <a:tc gridSpan="2">
                  <a:txBody>
                    <a:bodyPr/>
                    <a:lstStyle/>
                    <a:p>
                      <a:pPr algn="ctr">
                        <a:spcAft>
                          <a:spcPts val="0"/>
                        </a:spcAft>
                      </a:pPr>
                      <a:r>
                        <a:rPr lang="zh-CN" sz="1600" kern="100" dirty="0">
                          <a:effectLst/>
                        </a:rPr>
                        <a:t>输入</a:t>
                      </a:r>
                      <a:endParaRPr lang="zh-CN" sz="1200" kern="100" dirty="0">
                        <a:effectLst/>
                        <a:latin typeface="Times New Roman" panose="02020603050405020304"/>
                        <a:ea typeface="宋体" panose="02010600030101010101" pitchFamily="2" charset="-122"/>
                      </a:endParaRPr>
                    </a:p>
                  </a:txBody>
                  <a:tcPr/>
                </a:tc>
                <a:tc hMerge="1">
                  <a:txBody>
                    <a:bodyPr/>
                    <a:lstStyle/>
                    <a:p>
                      <a:endParaRPr lang="zh-CN"/>
                    </a:p>
                  </a:txBody>
                  <a:tcPr/>
                </a:tc>
                <a:tc>
                  <a:txBody>
                    <a:bodyPr/>
                    <a:lstStyle/>
                    <a:p>
                      <a:pPr algn="ctr">
                        <a:spcAft>
                          <a:spcPts val="0"/>
                        </a:spcAft>
                      </a:pPr>
                      <a:r>
                        <a:rPr lang="zh-CN" sz="1600" kern="100" dirty="0">
                          <a:effectLst/>
                        </a:rPr>
                        <a:t>输出（</a:t>
                      </a:r>
                      <a:r>
                        <a:rPr lang="en-US" sz="1600" kern="100" dirty="0">
                          <a:effectLst/>
                        </a:rPr>
                        <a:t>LED</a:t>
                      </a:r>
                      <a:r>
                        <a:rPr lang="zh-CN" sz="1600" kern="100" dirty="0">
                          <a:effectLst/>
                        </a:rPr>
                        <a:t>）</a:t>
                      </a:r>
                      <a:endParaRPr lang="zh-CN" sz="1200" kern="100" dirty="0">
                        <a:effectLst/>
                        <a:latin typeface="Times New Roman" panose="02020603050405020304"/>
                        <a:ea typeface="宋体" panose="02010600030101010101" pitchFamily="2" charset="-122"/>
                      </a:endParaRPr>
                    </a:p>
                  </a:txBody>
                  <a:tcPr/>
                </a:tc>
                <a:extLst>
                  <a:ext uri="{0D108BD9-81ED-4DB2-BD59-A6C34878D82A}">
                    <a16:rowId xmlns:a16="http://schemas.microsoft.com/office/drawing/2014/main" val="10001"/>
                  </a:ext>
                </a:extLst>
              </a:tr>
              <a:tr h="466658">
                <a:tc>
                  <a:txBody>
                    <a:bodyPr/>
                    <a:lstStyle/>
                    <a:p>
                      <a:pPr algn="ctr">
                        <a:spcAft>
                          <a:spcPts val="0"/>
                        </a:spcAft>
                      </a:pPr>
                      <a:r>
                        <a:rPr lang="en-US" sz="1600" kern="100">
                          <a:effectLst/>
                        </a:rPr>
                        <a:t>A1</a:t>
                      </a:r>
                      <a:endParaRPr lang="zh-CN" sz="1200" kern="100">
                        <a:effectLst/>
                        <a:latin typeface="Times New Roman" panose="02020603050405020304"/>
                        <a:ea typeface="宋体" panose="02010600030101010101" pitchFamily="2" charset="-122"/>
                      </a:endParaRPr>
                    </a:p>
                  </a:txBody>
                  <a:tcPr/>
                </a:tc>
                <a:tc>
                  <a:txBody>
                    <a:bodyPr/>
                    <a:lstStyle/>
                    <a:p>
                      <a:pPr algn="ctr">
                        <a:spcAft>
                          <a:spcPts val="0"/>
                        </a:spcAft>
                      </a:pPr>
                      <a:r>
                        <a:rPr lang="en-US" sz="1600" kern="100" dirty="0">
                          <a:effectLst/>
                        </a:rPr>
                        <a:t>B1</a:t>
                      </a:r>
                      <a:endParaRPr lang="zh-CN" sz="1200" kern="100" dirty="0">
                        <a:effectLst/>
                        <a:latin typeface="Times New Roman" panose="02020603050405020304"/>
                        <a:ea typeface="宋体" panose="02010600030101010101" pitchFamily="2" charset="-122"/>
                      </a:endParaRPr>
                    </a:p>
                  </a:txBody>
                  <a:tcPr/>
                </a:tc>
                <a:tc>
                  <a:txBody>
                    <a:bodyPr/>
                    <a:lstStyle/>
                    <a:p>
                      <a:pPr algn="ctr">
                        <a:spcAft>
                          <a:spcPts val="0"/>
                        </a:spcAft>
                      </a:pPr>
                      <a:r>
                        <a:rPr lang="en-US" sz="1600" kern="100" dirty="0">
                          <a:effectLst/>
                        </a:rPr>
                        <a:t>Y1</a:t>
                      </a:r>
                      <a:endParaRPr lang="zh-CN" sz="1200" kern="100" dirty="0">
                        <a:effectLst/>
                        <a:latin typeface="Times New Roman" panose="02020603050405020304"/>
                        <a:ea typeface="宋体" panose="02010600030101010101" pitchFamily="2" charset="-122"/>
                      </a:endParaRPr>
                    </a:p>
                  </a:txBody>
                  <a:tcPr/>
                </a:tc>
                <a:extLst>
                  <a:ext uri="{0D108BD9-81ED-4DB2-BD59-A6C34878D82A}">
                    <a16:rowId xmlns:a16="http://schemas.microsoft.com/office/drawing/2014/main" val="10002"/>
                  </a:ext>
                </a:extLst>
              </a:tr>
              <a:tr h="466658">
                <a:tc>
                  <a:txBody>
                    <a:bodyPr/>
                    <a:lstStyle/>
                    <a:p>
                      <a:pPr algn="ctr">
                        <a:spcAft>
                          <a:spcPts val="0"/>
                        </a:spcAft>
                      </a:pPr>
                      <a:r>
                        <a:rPr lang="en-US" sz="1600" kern="100">
                          <a:effectLst/>
                        </a:rPr>
                        <a:t>0</a:t>
                      </a:r>
                      <a:endParaRPr lang="zh-CN" sz="1200" kern="100">
                        <a:effectLst/>
                        <a:latin typeface="Times New Roman" panose="02020603050405020304"/>
                        <a:ea typeface="宋体" panose="02010600030101010101" pitchFamily="2" charset="-122"/>
                      </a:endParaRPr>
                    </a:p>
                  </a:txBody>
                  <a:tcPr/>
                </a:tc>
                <a:tc>
                  <a:txBody>
                    <a:bodyPr/>
                    <a:lstStyle/>
                    <a:p>
                      <a:pPr algn="ctr">
                        <a:spcAft>
                          <a:spcPts val="0"/>
                        </a:spcAft>
                      </a:pPr>
                      <a:r>
                        <a:rPr lang="en-US" sz="1600" kern="100">
                          <a:effectLst/>
                        </a:rPr>
                        <a:t>0</a:t>
                      </a:r>
                      <a:endParaRPr lang="zh-CN" sz="1200" kern="100">
                        <a:effectLst/>
                        <a:latin typeface="Times New Roman" panose="02020603050405020304"/>
                        <a:ea typeface="宋体" panose="02010600030101010101" pitchFamily="2" charset="-122"/>
                      </a:endParaRPr>
                    </a:p>
                  </a:txBody>
                  <a:tcPr/>
                </a:tc>
                <a:tc>
                  <a:txBody>
                    <a:bodyPr/>
                    <a:lstStyle/>
                    <a:p>
                      <a:endParaRPr lang="zh-CN" sz="1100" dirty="0">
                        <a:effectLst/>
                        <a:latin typeface="Calibri" panose="020F0502020204030204"/>
                      </a:endParaRPr>
                    </a:p>
                  </a:txBody>
                  <a:tcPr/>
                </a:tc>
                <a:extLst>
                  <a:ext uri="{0D108BD9-81ED-4DB2-BD59-A6C34878D82A}">
                    <a16:rowId xmlns:a16="http://schemas.microsoft.com/office/drawing/2014/main" val="10003"/>
                  </a:ext>
                </a:extLst>
              </a:tr>
              <a:tr h="466658">
                <a:tc>
                  <a:txBody>
                    <a:bodyPr/>
                    <a:lstStyle/>
                    <a:p>
                      <a:pPr algn="ctr">
                        <a:spcAft>
                          <a:spcPts val="0"/>
                        </a:spcAft>
                      </a:pPr>
                      <a:r>
                        <a:rPr lang="en-US" sz="1600" kern="100">
                          <a:effectLst/>
                        </a:rPr>
                        <a:t>0</a:t>
                      </a:r>
                      <a:endParaRPr lang="zh-CN" sz="1200" kern="100">
                        <a:effectLst/>
                        <a:latin typeface="Times New Roman" panose="02020603050405020304"/>
                        <a:ea typeface="宋体" panose="02010600030101010101" pitchFamily="2" charset="-122"/>
                      </a:endParaRPr>
                    </a:p>
                  </a:txBody>
                  <a:tcPr/>
                </a:tc>
                <a:tc>
                  <a:txBody>
                    <a:bodyPr/>
                    <a:lstStyle/>
                    <a:p>
                      <a:pPr algn="ctr">
                        <a:spcAft>
                          <a:spcPts val="0"/>
                        </a:spcAft>
                      </a:pPr>
                      <a:r>
                        <a:rPr lang="en-US" sz="1600" kern="100">
                          <a:effectLst/>
                        </a:rPr>
                        <a:t>1</a:t>
                      </a:r>
                      <a:endParaRPr lang="zh-CN" sz="1200" kern="100">
                        <a:effectLst/>
                        <a:latin typeface="Times New Roman" panose="02020603050405020304"/>
                        <a:ea typeface="宋体" panose="02010600030101010101" pitchFamily="2" charset="-122"/>
                      </a:endParaRPr>
                    </a:p>
                  </a:txBody>
                  <a:tcPr/>
                </a:tc>
                <a:tc>
                  <a:txBody>
                    <a:bodyPr/>
                    <a:lstStyle/>
                    <a:p>
                      <a:endParaRPr lang="zh-CN" sz="1100" dirty="0">
                        <a:effectLst/>
                        <a:latin typeface="Calibri" panose="020F0502020204030204"/>
                      </a:endParaRPr>
                    </a:p>
                  </a:txBody>
                  <a:tcPr/>
                </a:tc>
                <a:extLst>
                  <a:ext uri="{0D108BD9-81ED-4DB2-BD59-A6C34878D82A}">
                    <a16:rowId xmlns:a16="http://schemas.microsoft.com/office/drawing/2014/main" val="10004"/>
                  </a:ext>
                </a:extLst>
              </a:tr>
              <a:tr h="466658">
                <a:tc>
                  <a:txBody>
                    <a:bodyPr/>
                    <a:lstStyle/>
                    <a:p>
                      <a:pPr algn="ctr">
                        <a:spcAft>
                          <a:spcPts val="0"/>
                        </a:spcAft>
                      </a:pPr>
                      <a:r>
                        <a:rPr lang="en-US" sz="1600" kern="100">
                          <a:effectLst/>
                        </a:rPr>
                        <a:t>1</a:t>
                      </a:r>
                      <a:endParaRPr lang="zh-CN" sz="1200" kern="100">
                        <a:effectLst/>
                        <a:latin typeface="Times New Roman" panose="02020603050405020304"/>
                        <a:ea typeface="宋体" panose="02010600030101010101" pitchFamily="2" charset="-122"/>
                      </a:endParaRPr>
                    </a:p>
                  </a:txBody>
                  <a:tcPr/>
                </a:tc>
                <a:tc>
                  <a:txBody>
                    <a:bodyPr/>
                    <a:lstStyle/>
                    <a:p>
                      <a:pPr algn="ctr">
                        <a:spcAft>
                          <a:spcPts val="0"/>
                        </a:spcAft>
                      </a:pPr>
                      <a:r>
                        <a:rPr lang="en-US" sz="1600" kern="100">
                          <a:effectLst/>
                        </a:rPr>
                        <a:t>0</a:t>
                      </a:r>
                      <a:endParaRPr lang="zh-CN" sz="1200" kern="100">
                        <a:effectLst/>
                        <a:latin typeface="Times New Roman" panose="02020603050405020304"/>
                        <a:ea typeface="宋体" panose="02010600030101010101" pitchFamily="2" charset="-122"/>
                      </a:endParaRPr>
                    </a:p>
                  </a:txBody>
                  <a:tcPr/>
                </a:tc>
                <a:tc>
                  <a:txBody>
                    <a:bodyPr/>
                    <a:lstStyle/>
                    <a:p>
                      <a:endParaRPr lang="zh-CN" sz="1100" dirty="0">
                        <a:effectLst/>
                        <a:latin typeface="Calibri" panose="020F0502020204030204"/>
                      </a:endParaRPr>
                    </a:p>
                  </a:txBody>
                  <a:tcPr/>
                </a:tc>
                <a:extLst>
                  <a:ext uri="{0D108BD9-81ED-4DB2-BD59-A6C34878D82A}">
                    <a16:rowId xmlns:a16="http://schemas.microsoft.com/office/drawing/2014/main" val="10005"/>
                  </a:ext>
                </a:extLst>
              </a:tr>
              <a:tr h="466658">
                <a:tc>
                  <a:txBody>
                    <a:bodyPr/>
                    <a:lstStyle/>
                    <a:p>
                      <a:pPr algn="ctr">
                        <a:spcAft>
                          <a:spcPts val="0"/>
                        </a:spcAft>
                      </a:pPr>
                      <a:r>
                        <a:rPr lang="en-US" sz="1600" kern="100">
                          <a:effectLst/>
                        </a:rPr>
                        <a:t>1</a:t>
                      </a:r>
                      <a:endParaRPr lang="zh-CN" sz="1200" kern="100">
                        <a:effectLst/>
                        <a:latin typeface="Times New Roman" panose="02020603050405020304"/>
                        <a:ea typeface="宋体" panose="02010600030101010101" pitchFamily="2" charset="-122"/>
                      </a:endParaRPr>
                    </a:p>
                  </a:txBody>
                  <a:tcPr/>
                </a:tc>
                <a:tc>
                  <a:txBody>
                    <a:bodyPr/>
                    <a:lstStyle/>
                    <a:p>
                      <a:pPr algn="ctr">
                        <a:spcAft>
                          <a:spcPts val="0"/>
                        </a:spcAft>
                      </a:pPr>
                      <a:r>
                        <a:rPr lang="en-US" sz="1600" kern="100">
                          <a:effectLst/>
                        </a:rPr>
                        <a:t>1</a:t>
                      </a:r>
                      <a:endParaRPr lang="zh-CN" sz="1200" kern="100">
                        <a:effectLst/>
                        <a:latin typeface="Times New Roman" panose="02020603050405020304"/>
                        <a:ea typeface="宋体" panose="02010600030101010101" pitchFamily="2" charset="-122"/>
                      </a:endParaRPr>
                    </a:p>
                  </a:txBody>
                  <a:tcPr/>
                </a:tc>
                <a:tc>
                  <a:txBody>
                    <a:bodyPr/>
                    <a:lstStyle/>
                    <a:p>
                      <a:endParaRPr lang="zh-CN" sz="1100" dirty="0">
                        <a:effectLst/>
                        <a:latin typeface="Calibri" panose="020F0502020204030204"/>
                      </a:endParaRPr>
                    </a:p>
                  </a:txBody>
                  <a:tcPr/>
                </a:tc>
                <a:extLst>
                  <a:ext uri="{0D108BD9-81ED-4DB2-BD59-A6C34878D82A}">
                    <a16:rowId xmlns:a16="http://schemas.microsoft.com/office/drawing/2014/main" val="10006"/>
                  </a:ext>
                </a:extLst>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632" y="2752383"/>
            <a:ext cx="3709565" cy="1696254"/>
          </a:xfrm>
          <a:prstGeom prst="rect">
            <a:avLst/>
          </a:prstGeom>
        </p:spPr>
      </p:pic>
      <p:sp>
        <p:nvSpPr>
          <p:cNvPr id="8" name="TextBox 7"/>
          <p:cNvSpPr txBox="1"/>
          <p:nvPr/>
        </p:nvSpPr>
        <p:spPr>
          <a:xfrm>
            <a:off x="2639616" y="5013177"/>
            <a:ext cx="3528392" cy="646331"/>
          </a:xfrm>
          <a:prstGeom prst="rect">
            <a:avLst/>
          </a:prstGeom>
          <a:noFill/>
        </p:spPr>
        <p:txBody>
          <a:bodyPr wrap="square" rtlCol="0">
            <a:spAutoFit/>
          </a:bodyPr>
          <a:lstStyle/>
          <a:p>
            <a:r>
              <a:rPr lang="zh-CN" altLang="en-US" dirty="0">
                <a:solidFill>
                  <a:prstClr val="black"/>
                </a:solidFill>
                <a:latin typeface="Constantia"/>
                <a:ea typeface="宋体" panose="02010600030101010101" pitchFamily="2" charset="-122"/>
              </a:rPr>
              <a:t>仿真时根据引脚旁蓝点</a:t>
            </a:r>
            <a:r>
              <a:rPr lang="en-US" altLang="zh-CN" dirty="0">
                <a:solidFill>
                  <a:prstClr val="black"/>
                </a:solidFill>
                <a:latin typeface="Constantia"/>
                <a:ea typeface="宋体" panose="02010600030101010101" pitchFamily="2" charset="-122"/>
              </a:rPr>
              <a:t>/</a:t>
            </a:r>
            <a:r>
              <a:rPr lang="zh-CN" altLang="en-US" dirty="0">
                <a:solidFill>
                  <a:prstClr val="black"/>
                </a:solidFill>
                <a:latin typeface="Constantia"/>
                <a:ea typeface="宋体" panose="02010600030101010101" pitchFamily="2" charset="-122"/>
              </a:rPr>
              <a:t>红点判断低电平</a:t>
            </a:r>
            <a:r>
              <a:rPr lang="en-US" altLang="zh-CN" dirty="0">
                <a:solidFill>
                  <a:prstClr val="black"/>
                </a:solidFill>
                <a:latin typeface="Constantia"/>
                <a:ea typeface="宋体" panose="02010600030101010101" pitchFamily="2" charset="-122"/>
              </a:rPr>
              <a:t>/</a:t>
            </a:r>
            <a:r>
              <a:rPr lang="zh-CN" altLang="en-US" dirty="0">
                <a:solidFill>
                  <a:prstClr val="black"/>
                </a:solidFill>
                <a:latin typeface="Constantia"/>
                <a:ea typeface="宋体" panose="02010600030101010101" pitchFamily="2" charset="-122"/>
              </a:rPr>
              <a:t>高电平</a:t>
            </a:r>
            <a:endParaRPr lang="zh-CN" altLang="en-US" dirty="0">
              <a:solidFill>
                <a:prstClr val="black"/>
              </a:solidFill>
              <a:latin typeface="Constantia"/>
              <a:ea typeface="宋体" panose="02010600030101010101" pitchFamily="2" charset="-122"/>
            </a:endParaRPr>
          </a:p>
        </p:txBody>
      </p:sp>
      <p:cxnSp>
        <p:nvCxnSpPr>
          <p:cNvPr id="10" name="直接箭头连接符 9"/>
          <p:cNvCxnSpPr/>
          <p:nvPr/>
        </p:nvCxnSpPr>
        <p:spPr>
          <a:xfrm flipH="1" flipV="1">
            <a:off x="4727848" y="3501008"/>
            <a:ext cx="144016" cy="15121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4799856" y="3861048"/>
            <a:ext cx="72008" cy="11521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871864" y="3753094"/>
            <a:ext cx="1080120" cy="129614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63105" y="2311752"/>
            <a:ext cx="1552575" cy="369332"/>
          </a:xfrm>
          <a:prstGeom prst="rect">
            <a:avLst/>
          </a:prstGeom>
          <a:noFill/>
        </p:spPr>
        <p:txBody>
          <a:bodyPr wrap="square" rtlCol="0">
            <a:spAutoFit/>
          </a:bodyPr>
          <a:lstStyle/>
          <a:p>
            <a:r>
              <a:rPr lang="en-US" altLang="zh-CN" dirty="0">
                <a:solidFill>
                  <a:prstClr val="black"/>
                </a:solidFill>
                <a:latin typeface="Constantia"/>
                <a:ea typeface="宋体" panose="02010600030101010101" pitchFamily="2" charset="-122"/>
              </a:rPr>
              <a:t>LOGICSTATE</a:t>
            </a:r>
            <a:endParaRPr lang="zh-CN" altLang="en-US" dirty="0">
              <a:solidFill>
                <a:prstClr val="black"/>
              </a:solidFill>
              <a:latin typeface="Constantia"/>
              <a:ea typeface="宋体" panose="02010600030101010101" pitchFamily="2" charset="-122"/>
            </a:endParaRPr>
          </a:p>
        </p:txBody>
      </p:sp>
      <p:cxnSp>
        <p:nvCxnSpPr>
          <p:cNvPr id="9" name="直接箭头连接符 8"/>
          <p:cNvCxnSpPr>
            <a:stCxn id="5" idx="2"/>
          </p:cNvCxnSpPr>
          <p:nvPr/>
        </p:nvCxnSpPr>
        <p:spPr>
          <a:xfrm>
            <a:off x="2439392" y="2681084"/>
            <a:ext cx="560264" cy="3878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439392" y="2681084"/>
            <a:ext cx="488257" cy="13239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309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30</a:t>
            </a:fld>
            <a:endParaRPr lang="zh-CN" altLang="en-US">
              <a:solidFill>
                <a:srgbClr val="04617B">
                  <a:shade val="90000"/>
                </a:srgbClr>
              </a:solidFill>
              <a:latin typeface="Constantia"/>
              <a:ea typeface="宋体" panose="02010600030101010101" pitchFamily="2" charset="-122"/>
            </a:endParaRPr>
          </a:p>
        </p:txBody>
      </p:sp>
      <p:pic>
        <p:nvPicPr>
          <p:cNvPr id="16386" name="Picture 2"/>
          <p:cNvPicPr>
            <a:picLocks noChangeAspect="1" noChangeArrowheads="1"/>
          </p:cNvPicPr>
          <p:nvPr/>
        </p:nvPicPr>
        <p:blipFill>
          <a:blip r:embed="rId2" cstate="print"/>
          <a:srcRect/>
          <a:stretch>
            <a:fillRect/>
          </a:stretch>
        </p:blipFill>
        <p:spPr bwMode="auto">
          <a:xfrm>
            <a:off x="3202761" y="714356"/>
            <a:ext cx="5786478" cy="5613302"/>
          </a:xfrm>
          <a:prstGeom prst="rect">
            <a:avLst/>
          </a:prstGeom>
          <a:noFill/>
          <a:ln w="9525">
            <a:noFill/>
            <a:miter lim="800000"/>
            <a:headEnd/>
            <a:tailEnd/>
          </a:ln>
          <a:effectLst/>
        </p:spPr>
      </p:pic>
    </p:spTree>
    <p:extLst>
      <p:ext uri="{BB962C8B-B14F-4D97-AF65-F5344CB8AC3E}">
        <p14:creationId xmlns:p14="http://schemas.microsoft.com/office/powerpoint/2010/main" val="3341241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542620" y="6492878"/>
            <a:ext cx="1600200" cy="365125"/>
          </a:xfrm>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31</a:t>
            </a:fld>
            <a:endParaRPr lang="zh-CN" altLang="en-US">
              <a:solidFill>
                <a:srgbClr val="04617B">
                  <a:shade val="90000"/>
                </a:srgbClr>
              </a:solidFill>
              <a:latin typeface="Constantia"/>
              <a:ea typeface="宋体" panose="02010600030101010101" pitchFamily="2" charset="-122"/>
            </a:endParaRPr>
          </a:p>
        </p:txBody>
      </p:sp>
      <p:pic>
        <p:nvPicPr>
          <p:cNvPr id="17410" name="Picture 2"/>
          <p:cNvPicPr>
            <a:picLocks noChangeAspect="1" noChangeArrowheads="1"/>
          </p:cNvPicPr>
          <p:nvPr/>
        </p:nvPicPr>
        <p:blipFill>
          <a:blip r:embed="rId2" cstate="print"/>
          <a:srcRect/>
          <a:stretch>
            <a:fillRect/>
          </a:stretch>
        </p:blipFill>
        <p:spPr bwMode="auto">
          <a:xfrm>
            <a:off x="3202762" y="857232"/>
            <a:ext cx="6117404" cy="4714908"/>
          </a:xfrm>
          <a:prstGeom prst="rect">
            <a:avLst/>
          </a:prstGeom>
          <a:noFill/>
          <a:ln w="9525">
            <a:noFill/>
            <a:miter lim="800000"/>
            <a:headEnd/>
            <a:tailEnd/>
          </a:ln>
          <a:effectLst/>
        </p:spPr>
      </p:pic>
    </p:spTree>
    <p:extLst>
      <p:ext uri="{BB962C8B-B14F-4D97-AF65-F5344CB8AC3E}">
        <p14:creationId xmlns:p14="http://schemas.microsoft.com/office/powerpoint/2010/main" val="35624714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32</a:t>
            </a:fld>
            <a:endParaRPr lang="zh-CN" altLang="en-US">
              <a:solidFill>
                <a:srgbClr val="04617B">
                  <a:shade val="90000"/>
                </a:srgbClr>
              </a:solidFill>
              <a:latin typeface="Constantia"/>
              <a:ea typeface="宋体" panose="02010600030101010101" pitchFamily="2" charset="-122"/>
            </a:endParaRPr>
          </a:p>
        </p:txBody>
      </p:sp>
      <p:pic>
        <p:nvPicPr>
          <p:cNvPr id="18434" name="Picture 2"/>
          <p:cNvPicPr>
            <a:picLocks noChangeAspect="1" noChangeArrowheads="1"/>
          </p:cNvPicPr>
          <p:nvPr/>
        </p:nvPicPr>
        <p:blipFill>
          <a:blip r:embed="rId2" cstate="print"/>
          <a:srcRect/>
          <a:stretch>
            <a:fillRect/>
          </a:stretch>
        </p:blipFill>
        <p:spPr bwMode="auto">
          <a:xfrm>
            <a:off x="3309918" y="785796"/>
            <a:ext cx="5786478" cy="5197435"/>
          </a:xfrm>
          <a:prstGeom prst="rect">
            <a:avLst/>
          </a:prstGeom>
          <a:noFill/>
          <a:ln w="9525">
            <a:noFill/>
            <a:miter lim="800000"/>
            <a:headEnd/>
            <a:tailEnd/>
          </a:ln>
          <a:effectLst/>
        </p:spPr>
      </p:pic>
    </p:spTree>
    <p:extLst>
      <p:ext uri="{BB962C8B-B14F-4D97-AF65-F5344CB8AC3E}">
        <p14:creationId xmlns:p14="http://schemas.microsoft.com/office/powerpoint/2010/main" val="14788956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7888" y="472104"/>
            <a:ext cx="2500330" cy="724648"/>
          </a:xfrm>
        </p:spPr>
        <p:txBody>
          <a:bodyPr>
            <a:normAutofit fontScale="90000"/>
          </a:bodyPr>
          <a:lstStyle/>
          <a:p>
            <a:r>
              <a:rPr lang="zh-CN" altLang="en-US" dirty="0" smtClean="0"/>
              <a:t>实验二</a:t>
            </a:r>
            <a:endParaRPr lang="zh-CN" altLang="en-US" dirty="0"/>
          </a:p>
        </p:txBody>
      </p:sp>
      <p:sp>
        <p:nvSpPr>
          <p:cNvPr id="3" name="内容占位符 2"/>
          <p:cNvSpPr>
            <a:spLocks noGrp="1"/>
          </p:cNvSpPr>
          <p:nvPr>
            <p:ph idx="1"/>
          </p:nvPr>
        </p:nvSpPr>
        <p:spPr>
          <a:xfrm>
            <a:off x="1981200" y="1124744"/>
            <a:ext cx="8229600" cy="5199856"/>
          </a:xfrm>
        </p:spPr>
        <p:txBody>
          <a:bodyPr/>
          <a:lstStyle/>
          <a:p>
            <a:pPr marL="0" indent="0">
              <a:buNone/>
            </a:pPr>
            <a:r>
              <a:rPr lang="zh-CN" altLang="en-US" sz="2400" dirty="0">
                <a:latin typeface="+mn-ea"/>
              </a:rPr>
              <a:t>一、实验</a:t>
            </a:r>
            <a:r>
              <a:rPr lang="zh-CN" altLang="en-US" sz="2400" dirty="0">
                <a:latin typeface="+mn-ea"/>
              </a:rPr>
              <a:t>内容</a:t>
            </a:r>
            <a:endParaRPr lang="en-US" altLang="zh-CN" sz="2400" dirty="0">
              <a:latin typeface="+mn-ea"/>
            </a:endParaRPr>
          </a:p>
          <a:p>
            <a:r>
              <a:rPr lang="en-US" altLang="zh-CN" sz="2400" dirty="0">
                <a:latin typeface="+mn-ea"/>
              </a:rPr>
              <a:t>1</a:t>
            </a:r>
            <a:r>
              <a:rPr lang="zh-CN" altLang="en-US" sz="2400" dirty="0">
                <a:latin typeface="+mn-ea"/>
              </a:rPr>
              <a:t>、</a:t>
            </a:r>
            <a:r>
              <a:rPr lang="zh-CN" altLang="en-US" sz="2400" dirty="0">
                <a:latin typeface="+mn-ea"/>
              </a:rPr>
              <a:t>使用示波器</a:t>
            </a:r>
            <a:r>
              <a:rPr lang="zh-CN" altLang="en-US" sz="2400" dirty="0">
                <a:latin typeface="+mn-ea"/>
              </a:rPr>
              <a:t>观察并记录数</a:t>
            </a:r>
            <a:r>
              <a:rPr lang="zh-CN" altLang="en-US" sz="2400" dirty="0">
                <a:latin typeface="+mn-ea"/>
              </a:rPr>
              <a:t>电试验箱连续脉冲输出</a:t>
            </a:r>
            <a:r>
              <a:rPr lang="zh-CN" altLang="en-US" sz="2400" dirty="0">
                <a:latin typeface="+mn-ea"/>
              </a:rPr>
              <a:t>波形，并从示波器上读出</a:t>
            </a:r>
            <a:r>
              <a:rPr lang="en-US" altLang="zh-CN" sz="2400" dirty="0">
                <a:latin typeface="+mn-ea"/>
              </a:rPr>
              <a:t>3</a:t>
            </a:r>
            <a:r>
              <a:rPr lang="zh-CN" altLang="en-US" sz="2400" dirty="0">
                <a:latin typeface="+mn-ea"/>
              </a:rPr>
              <a:t>种连续脉冲的频率，填写下表。（脉冲频率的测量可通过打开示波器相应通道的水平自动测量项直接读取，也可通过水平时基读取脉冲周期，间接换算得出。）</a:t>
            </a:r>
            <a:endParaRPr lang="en-US" altLang="zh-CN" sz="2400" dirty="0">
              <a:latin typeface="+mn-ea"/>
            </a:endParaRPr>
          </a:p>
          <a:p>
            <a:pPr marL="0" indent="0">
              <a:buNone/>
            </a:pPr>
            <a:endParaRPr lang="en-US" altLang="zh-CN" dirty="0" smtClean="0"/>
          </a:p>
          <a:p>
            <a:pPr marL="0" indent="0">
              <a:buNone/>
            </a:pPr>
            <a:endParaRPr lang="zh-CN" altLang="en-US" dirty="0"/>
          </a:p>
        </p:txBody>
      </p:sp>
      <p:graphicFrame>
        <p:nvGraphicFramePr>
          <p:cNvPr id="4" name="表格 3"/>
          <p:cNvGraphicFramePr>
            <a:graphicFrameLocks noGrp="1"/>
          </p:cNvGraphicFramePr>
          <p:nvPr/>
        </p:nvGraphicFramePr>
        <p:xfrm>
          <a:off x="3452795" y="3143249"/>
          <a:ext cx="5785167" cy="3500463"/>
        </p:xfrm>
        <a:graphic>
          <a:graphicData uri="http://schemas.openxmlformats.org/drawingml/2006/table">
            <a:tbl>
              <a:tblPr firstRow="1" bandRow="1">
                <a:tableStyleId>{5940675A-B579-460E-94D1-54222C63F5DA}</a:tableStyleId>
              </a:tblPr>
              <a:tblGrid>
                <a:gridCol w="1928389">
                  <a:extLst>
                    <a:ext uri="{9D8B030D-6E8A-4147-A177-3AD203B41FA5}">
                      <a16:colId xmlns:a16="http://schemas.microsoft.com/office/drawing/2014/main" val="20000"/>
                    </a:ext>
                  </a:extLst>
                </a:gridCol>
                <a:gridCol w="1928389">
                  <a:extLst>
                    <a:ext uri="{9D8B030D-6E8A-4147-A177-3AD203B41FA5}">
                      <a16:colId xmlns:a16="http://schemas.microsoft.com/office/drawing/2014/main" val="20001"/>
                    </a:ext>
                  </a:extLst>
                </a:gridCol>
                <a:gridCol w="1928389">
                  <a:extLst>
                    <a:ext uri="{9D8B030D-6E8A-4147-A177-3AD203B41FA5}">
                      <a16:colId xmlns:a16="http://schemas.microsoft.com/office/drawing/2014/main" val="20002"/>
                    </a:ext>
                  </a:extLst>
                </a:gridCol>
              </a:tblGrid>
              <a:tr h="434415">
                <a:tc>
                  <a:txBody>
                    <a:bodyPr/>
                    <a:lstStyle/>
                    <a:p>
                      <a:pPr algn="ctr"/>
                      <a:r>
                        <a:rPr lang="zh-CN" altLang="en-US" dirty="0" smtClean="0"/>
                        <a:t>待测连续脉冲</a:t>
                      </a:r>
                      <a:endParaRPr lang="zh-CN" altLang="en-US" dirty="0"/>
                    </a:p>
                  </a:txBody>
                  <a:tcPr/>
                </a:tc>
                <a:tc>
                  <a:txBody>
                    <a:bodyPr/>
                    <a:lstStyle/>
                    <a:p>
                      <a:pPr algn="ctr"/>
                      <a:r>
                        <a:rPr lang="zh-CN" altLang="en-US" dirty="0" smtClean="0"/>
                        <a:t>脉冲波形记录</a:t>
                      </a:r>
                      <a:endParaRPr lang="zh-CN" altLang="en-US" dirty="0"/>
                    </a:p>
                  </a:txBody>
                  <a:tcPr/>
                </a:tc>
                <a:tc>
                  <a:txBody>
                    <a:bodyPr/>
                    <a:lstStyle/>
                    <a:p>
                      <a:pPr algn="ctr"/>
                      <a:r>
                        <a:rPr lang="zh-CN" altLang="en-US" dirty="0" smtClean="0"/>
                        <a:t>脉冲频率测量值</a:t>
                      </a:r>
                      <a:endParaRPr lang="zh-CN" altLang="en-US" dirty="0"/>
                    </a:p>
                  </a:txBody>
                  <a:tcPr/>
                </a:tc>
                <a:extLst>
                  <a:ext uri="{0D108BD9-81ED-4DB2-BD59-A6C34878D82A}">
                    <a16:rowId xmlns:a16="http://schemas.microsoft.com/office/drawing/2014/main" val="10000"/>
                  </a:ext>
                </a:extLst>
              </a:tr>
              <a:tr h="1013465">
                <a:tc>
                  <a:txBody>
                    <a:bodyPr/>
                    <a:lstStyle/>
                    <a:p>
                      <a:pPr algn="ctr"/>
                      <a:r>
                        <a:rPr lang="en-US" altLang="zh-CN" dirty="0" smtClean="0">
                          <a:latin typeface="+mn-ea"/>
                          <a:ea typeface="+mn-ea"/>
                        </a:rPr>
                        <a:t>1Hz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algn="ctr"/>
                      <a:r>
                        <a:rPr lang="zh-CN" altLang="en-US" dirty="0" smtClean="0"/>
                        <a:t>测量依据及结果</a:t>
                      </a:r>
                      <a:endParaRPr lang="zh-CN" altLang="en-US" dirty="0"/>
                    </a:p>
                  </a:txBody>
                  <a:tcPr anchor="ctr"/>
                </a:tc>
                <a:extLst>
                  <a:ext uri="{0D108BD9-81ED-4DB2-BD59-A6C34878D82A}">
                    <a16:rowId xmlns:a16="http://schemas.microsoft.com/office/drawing/2014/main" val="10001"/>
                  </a:ext>
                </a:extLst>
              </a:tr>
              <a:tr h="1111815">
                <a:tc>
                  <a:txBody>
                    <a:bodyPr/>
                    <a:lstStyle/>
                    <a:p>
                      <a:pPr algn="ctr"/>
                      <a:r>
                        <a:rPr lang="en-US" altLang="zh-CN" dirty="0" smtClean="0">
                          <a:latin typeface="+mn-ea"/>
                          <a:ea typeface="+mn-ea"/>
                        </a:rPr>
                        <a:t>10KHz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测量依据及结果</a:t>
                      </a:r>
                    </a:p>
                    <a:p>
                      <a:pPr algn="ctr"/>
                      <a:endParaRPr lang="zh-CN" altLang="en-US" dirty="0"/>
                    </a:p>
                  </a:txBody>
                  <a:tcPr anchor="ctr"/>
                </a:tc>
                <a:extLst>
                  <a:ext uri="{0D108BD9-81ED-4DB2-BD59-A6C34878D82A}">
                    <a16:rowId xmlns:a16="http://schemas.microsoft.com/office/drawing/2014/main" val="10002"/>
                  </a:ext>
                </a:extLst>
              </a:tr>
              <a:tr h="940768">
                <a:tc>
                  <a:txBody>
                    <a:bodyPr/>
                    <a:lstStyle/>
                    <a:p>
                      <a:pPr algn="ctr"/>
                      <a:r>
                        <a:rPr lang="en-US" altLang="zh-CN" dirty="0" smtClean="0">
                          <a:latin typeface="+mn-ea"/>
                          <a:ea typeface="+mn-ea"/>
                        </a:rPr>
                        <a:t>2MHz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测量依据及结果</a:t>
                      </a:r>
                    </a:p>
                    <a:p>
                      <a:pPr algn="ctr"/>
                      <a:endParaRPr lang="zh-CN" altLang="en-US"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1655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9536" y="260648"/>
            <a:ext cx="8229600" cy="1143000"/>
          </a:xfrm>
        </p:spPr>
        <p:txBody>
          <a:bodyPr>
            <a:normAutofit/>
          </a:bodyPr>
          <a:lstStyle/>
          <a:p>
            <a:pPr algn="ctr"/>
            <a:r>
              <a:rPr lang="zh-CN" altLang="en-US" dirty="0" smtClean="0"/>
              <a:t>实验二</a:t>
            </a:r>
            <a:endParaRPr lang="zh-CN" altLang="en-US" dirty="0"/>
          </a:p>
        </p:txBody>
      </p:sp>
      <p:sp>
        <p:nvSpPr>
          <p:cNvPr id="3" name="内容占位符 2"/>
          <p:cNvSpPr>
            <a:spLocks noGrp="1"/>
          </p:cNvSpPr>
          <p:nvPr>
            <p:ph idx="1"/>
          </p:nvPr>
        </p:nvSpPr>
        <p:spPr>
          <a:xfrm>
            <a:off x="1981200" y="1556792"/>
            <a:ext cx="8229600" cy="5112568"/>
          </a:xfrm>
        </p:spPr>
        <p:txBody>
          <a:bodyPr>
            <a:normAutofit/>
          </a:bodyPr>
          <a:lstStyle/>
          <a:p>
            <a:pPr marL="0" indent="0">
              <a:buNone/>
            </a:pPr>
            <a:r>
              <a:rPr lang="en-US" altLang="zh-CN" sz="2400" dirty="0"/>
              <a:t>2</a:t>
            </a:r>
            <a:r>
              <a:rPr lang="zh-CN" altLang="en-US" sz="2400" dirty="0"/>
              <a:t>、</a:t>
            </a:r>
            <a:r>
              <a:rPr lang="zh-CN" altLang="zh-CN" sz="2400" dirty="0"/>
              <a:t>将</a:t>
            </a:r>
            <a:r>
              <a:rPr lang="zh-CN" altLang="zh-CN" sz="2400" dirty="0"/>
              <a:t>实验箱上</a:t>
            </a:r>
            <a:r>
              <a:rPr lang="en-US" altLang="zh-CN" sz="2400" dirty="0"/>
              <a:t>74LS197</a:t>
            </a:r>
            <a:r>
              <a:rPr lang="zh-CN" altLang="en-US" sz="2400" dirty="0"/>
              <a:t>接成十六进制计数器，选用</a:t>
            </a:r>
            <a:r>
              <a:rPr lang="en-US" altLang="zh-CN" sz="2400" dirty="0"/>
              <a:t>10kHz</a:t>
            </a:r>
            <a:r>
              <a:rPr lang="zh-CN" altLang="en-US" sz="2400" dirty="0"/>
              <a:t>连续脉冲作为时钟，</a:t>
            </a:r>
            <a:r>
              <a:rPr lang="zh-CN" altLang="zh-CN" sz="2400" dirty="0"/>
              <a:t>使用示波器数字</a:t>
            </a:r>
            <a:r>
              <a:rPr lang="zh-CN" altLang="zh-CN" sz="2400" dirty="0"/>
              <a:t>通道</a:t>
            </a:r>
            <a:r>
              <a:rPr lang="zh-CN" altLang="en-US" sz="2400" dirty="0"/>
              <a:t>截</a:t>
            </a:r>
            <a:r>
              <a:rPr lang="zh-CN" altLang="en-US" sz="2400" dirty="0"/>
              <a:t>图并分析</a:t>
            </a:r>
            <a:r>
              <a:rPr lang="en-US" altLang="zh-CN" sz="2400" dirty="0"/>
              <a:t>CP0</a:t>
            </a:r>
            <a:r>
              <a:rPr lang="zh-CN" altLang="zh-CN" sz="2400" dirty="0"/>
              <a:t>、</a:t>
            </a:r>
            <a:r>
              <a:rPr lang="en-US" altLang="zh-CN" sz="2400" dirty="0"/>
              <a:t>Q3</a:t>
            </a:r>
            <a:r>
              <a:rPr lang="zh-CN" altLang="zh-CN" sz="2400" dirty="0"/>
              <a:t>、</a:t>
            </a:r>
            <a:r>
              <a:rPr lang="en-US" altLang="zh-CN" sz="2400" dirty="0"/>
              <a:t>Q2</a:t>
            </a:r>
            <a:r>
              <a:rPr lang="zh-CN" altLang="zh-CN" sz="2400" dirty="0"/>
              <a:t>、</a:t>
            </a:r>
            <a:r>
              <a:rPr lang="en-US" altLang="zh-CN" sz="2400" dirty="0"/>
              <a:t>Q1</a:t>
            </a:r>
            <a:r>
              <a:rPr lang="zh-CN" altLang="zh-CN" sz="2400" dirty="0"/>
              <a:t>和</a:t>
            </a:r>
            <a:r>
              <a:rPr lang="en-US" altLang="zh-CN" sz="2400" dirty="0"/>
              <a:t>Q0</a:t>
            </a:r>
            <a:r>
              <a:rPr lang="zh-CN" altLang="zh-CN" sz="2400" dirty="0"/>
              <a:t>波形</a:t>
            </a:r>
            <a:r>
              <a:rPr lang="zh-CN" altLang="en-US" sz="2400" dirty="0"/>
              <a:t>关系。</a:t>
            </a:r>
            <a:endParaRPr lang="en-US" altLang="zh-CN" sz="2400" dirty="0"/>
          </a:p>
          <a:p>
            <a:pPr marL="0" indent="0">
              <a:buNone/>
            </a:pPr>
            <a:r>
              <a:rPr lang="zh-CN" altLang="en-US" sz="2000" dirty="0">
                <a:solidFill>
                  <a:srgbClr val="FF0000"/>
                </a:solidFill>
              </a:rPr>
              <a:t>注意示波器截图时波形自上向下的排列顺序需与下表一致，以及无用逻辑通道的关闭</a:t>
            </a:r>
            <a:endParaRPr lang="en-US" altLang="zh-CN" sz="2000" dirty="0">
              <a:solidFill>
                <a:srgbClr val="FF0000"/>
              </a:solidFill>
            </a:endParaRPr>
          </a:p>
          <a:p>
            <a:pPr marL="0" indent="0">
              <a:buNone/>
            </a:pPr>
            <a:endParaRPr lang="en-US" altLang="zh-CN" sz="2800" dirty="0"/>
          </a:p>
        </p:txBody>
      </p:sp>
      <p:graphicFrame>
        <p:nvGraphicFramePr>
          <p:cNvPr id="5" name="表格 4"/>
          <p:cNvGraphicFramePr>
            <a:graphicFrameLocks noGrp="1"/>
          </p:cNvGraphicFramePr>
          <p:nvPr/>
        </p:nvGraphicFramePr>
        <p:xfrm>
          <a:off x="2423592" y="3356992"/>
          <a:ext cx="7272808" cy="3096344"/>
        </p:xfrm>
        <a:graphic>
          <a:graphicData uri="http://schemas.openxmlformats.org/drawingml/2006/table">
            <a:tbl>
              <a:tblPr firstRow="1" firstCol="1" bandRow="1">
                <a:tableStyleId>{5940675A-B579-460E-94D1-54222C63F5DA}</a:tableStyleId>
              </a:tblPr>
              <a:tblGrid>
                <a:gridCol w="1605611">
                  <a:extLst>
                    <a:ext uri="{9D8B030D-6E8A-4147-A177-3AD203B41FA5}">
                      <a16:colId xmlns:a16="http://schemas.microsoft.com/office/drawing/2014/main" val="20000"/>
                    </a:ext>
                  </a:extLst>
                </a:gridCol>
                <a:gridCol w="5667197">
                  <a:extLst>
                    <a:ext uri="{9D8B030D-6E8A-4147-A177-3AD203B41FA5}">
                      <a16:colId xmlns:a16="http://schemas.microsoft.com/office/drawing/2014/main" val="20001"/>
                    </a:ext>
                  </a:extLst>
                </a:gridCol>
              </a:tblGrid>
              <a:tr h="884669">
                <a:tc>
                  <a:txBody>
                    <a:bodyPr/>
                    <a:lstStyle/>
                    <a:p>
                      <a:pPr algn="ctr">
                        <a:lnSpc>
                          <a:spcPct val="150000"/>
                        </a:lnSpc>
                        <a:spcAft>
                          <a:spcPts val="0"/>
                        </a:spcAft>
                      </a:pPr>
                      <a:r>
                        <a:rPr lang="zh-CN" sz="1800" kern="100" dirty="0">
                          <a:effectLst/>
                        </a:rPr>
                        <a:t>波形记录顺序</a:t>
                      </a:r>
                      <a:endParaRPr lang="zh-CN" sz="1400" kern="100" dirty="0">
                        <a:effectLst/>
                        <a:latin typeface="Times New Roman" panose="02020603050405020304"/>
                        <a:ea typeface="宋体" panose="02010600030101010101" pitchFamily="2" charset="-122"/>
                      </a:endParaRPr>
                    </a:p>
                  </a:txBody>
                  <a:tcPr marL="68580" marR="68580" marT="0" marB="0"/>
                </a:tc>
                <a:tc>
                  <a:txBody>
                    <a:bodyPr/>
                    <a:lstStyle/>
                    <a:p>
                      <a:pPr algn="ctr">
                        <a:lnSpc>
                          <a:spcPct val="150000"/>
                        </a:lnSpc>
                        <a:spcAft>
                          <a:spcPts val="0"/>
                        </a:spcAft>
                      </a:pPr>
                      <a:r>
                        <a:rPr lang="zh-CN" sz="1800" kern="100" dirty="0">
                          <a:effectLst/>
                        </a:rPr>
                        <a:t>波形截图</a:t>
                      </a:r>
                      <a:endParaRPr lang="zh-CN" sz="1400" kern="1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0"/>
                  </a:ext>
                </a:extLst>
              </a:tr>
              <a:tr h="442335">
                <a:tc>
                  <a:txBody>
                    <a:bodyPr/>
                    <a:lstStyle/>
                    <a:p>
                      <a:pPr algn="ctr">
                        <a:lnSpc>
                          <a:spcPct val="150000"/>
                        </a:lnSpc>
                        <a:spcAft>
                          <a:spcPts val="0"/>
                        </a:spcAft>
                      </a:pPr>
                      <a:r>
                        <a:rPr lang="en-US" sz="1800" kern="100" dirty="0">
                          <a:effectLst/>
                        </a:rPr>
                        <a:t>CP0</a:t>
                      </a:r>
                      <a:endParaRPr lang="zh-CN" sz="1400" kern="100" dirty="0">
                        <a:effectLst/>
                        <a:latin typeface="Times New Roman" panose="02020603050405020304"/>
                        <a:ea typeface="宋体" panose="02010600030101010101" pitchFamily="2" charset="-122"/>
                      </a:endParaRPr>
                    </a:p>
                  </a:txBody>
                  <a:tcPr marL="68580" marR="68580" marT="0" marB="0"/>
                </a:tc>
                <a:tc rowSpan="5">
                  <a:txBody>
                    <a:bodyPr/>
                    <a:lstStyle/>
                    <a:p>
                      <a:pPr algn="ctr">
                        <a:lnSpc>
                          <a:spcPct val="150000"/>
                        </a:lnSpc>
                        <a:spcAft>
                          <a:spcPts val="0"/>
                        </a:spcAft>
                      </a:pPr>
                      <a:r>
                        <a:rPr lang="en-US" sz="1800" kern="100" dirty="0">
                          <a:effectLst/>
                        </a:rPr>
                        <a:t> </a:t>
                      </a:r>
                      <a:endParaRPr lang="zh-CN" sz="1400" kern="1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442335">
                <a:tc>
                  <a:txBody>
                    <a:bodyPr/>
                    <a:lstStyle/>
                    <a:p>
                      <a:pPr algn="ctr">
                        <a:lnSpc>
                          <a:spcPct val="150000"/>
                        </a:lnSpc>
                        <a:spcAft>
                          <a:spcPts val="0"/>
                        </a:spcAft>
                      </a:pPr>
                      <a:r>
                        <a:rPr lang="en-US" sz="1800" kern="100" dirty="0">
                          <a:effectLst/>
                        </a:rPr>
                        <a:t>Q0</a:t>
                      </a:r>
                      <a:endParaRPr lang="zh-CN" sz="1400" kern="100" dirty="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2"/>
                  </a:ext>
                </a:extLst>
              </a:tr>
              <a:tr h="442335">
                <a:tc>
                  <a:txBody>
                    <a:bodyPr/>
                    <a:lstStyle/>
                    <a:p>
                      <a:pPr algn="ctr">
                        <a:lnSpc>
                          <a:spcPct val="150000"/>
                        </a:lnSpc>
                        <a:spcAft>
                          <a:spcPts val="0"/>
                        </a:spcAft>
                      </a:pPr>
                      <a:r>
                        <a:rPr lang="en-US" sz="1800" kern="100" dirty="0">
                          <a:effectLst/>
                        </a:rPr>
                        <a:t>Q1</a:t>
                      </a:r>
                      <a:endParaRPr lang="zh-CN" sz="1400" kern="100" dirty="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3"/>
                  </a:ext>
                </a:extLst>
              </a:tr>
              <a:tr h="442335">
                <a:tc>
                  <a:txBody>
                    <a:bodyPr/>
                    <a:lstStyle/>
                    <a:p>
                      <a:pPr algn="ctr">
                        <a:lnSpc>
                          <a:spcPct val="150000"/>
                        </a:lnSpc>
                        <a:spcAft>
                          <a:spcPts val="0"/>
                        </a:spcAft>
                      </a:pPr>
                      <a:r>
                        <a:rPr lang="en-US" sz="1800" kern="100" dirty="0">
                          <a:effectLst/>
                        </a:rPr>
                        <a:t>Q2</a:t>
                      </a:r>
                      <a:endParaRPr lang="zh-CN" sz="1400" kern="100" dirty="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4"/>
                  </a:ext>
                </a:extLst>
              </a:tr>
              <a:tr h="442335">
                <a:tc>
                  <a:txBody>
                    <a:bodyPr/>
                    <a:lstStyle/>
                    <a:p>
                      <a:pPr algn="ctr">
                        <a:lnSpc>
                          <a:spcPct val="150000"/>
                        </a:lnSpc>
                        <a:spcAft>
                          <a:spcPts val="0"/>
                        </a:spcAft>
                      </a:pPr>
                      <a:r>
                        <a:rPr lang="en-US" sz="1800" kern="100" dirty="0">
                          <a:effectLst/>
                        </a:rPr>
                        <a:t>Q3</a:t>
                      </a:r>
                      <a:endParaRPr lang="zh-CN" sz="1400" kern="100" dirty="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951080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95868" y="571480"/>
            <a:ext cx="2214578" cy="796086"/>
          </a:xfrm>
        </p:spPr>
        <p:txBody>
          <a:bodyPr>
            <a:normAutofit fontScale="90000"/>
          </a:bodyPr>
          <a:lstStyle/>
          <a:p>
            <a:r>
              <a:rPr lang="zh-CN" altLang="en-US" dirty="0" smtClean="0"/>
              <a:t>实验二</a:t>
            </a:r>
            <a:endParaRPr lang="zh-CN" altLang="en-US" dirty="0"/>
          </a:p>
        </p:txBody>
      </p:sp>
      <p:sp>
        <p:nvSpPr>
          <p:cNvPr id="3" name="内容占位符 2"/>
          <p:cNvSpPr>
            <a:spLocks noGrp="1"/>
          </p:cNvSpPr>
          <p:nvPr>
            <p:ph idx="1"/>
          </p:nvPr>
        </p:nvSpPr>
        <p:spPr>
          <a:xfrm>
            <a:off x="1952596" y="1484785"/>
            <a:ext cx="8229600" cy="4998569"/>
          </a:xfrm>
        </p:spPr>
        <p:txBody>
          <a:bodyPr>
            <a:normAutofit/>
          </a:bodyPr>
          <a:lstStyle/>
          <a:p>
            <a:r>
              <a:rPr lang="en-US" altLang="zh-CN" sz="2400" dirty="0">
                <a:latin typeface="+mn-ea"/>
              </a:rPr>
              <a:t>3</a:t>
            </a:r>
            <a:r>
              <a:rPr lang="zh-CN" altLang="en-US" sz="2400" dirty="0">
                <a:latin typeface="+mn-ea"/>
              </a:rPr>
              <a:t>、实验箱门电路芯片（</a:t>
            </a:r>
            <a:r>
              <a:rPr lang="en-US" altLang="zh-CN" sz="2400" dirty="0">
                <a:latin typeface="+mn-ea"/>
              </a:rPr>
              <a:t>74LS00</a:t>
            </a:r>
            <a:r>
              <a:rPr lang="zh-CN" altLang="en-US" sz="2400" dirty="0">
                <a:latin typeface="+mn-ea"/>
              </a:rPr>
              <a:t>、</a:t>
            </a:r>
            <a:r>
              <a:rPr lang="en-US" altLang="zh-CN" sz="2400" dirty="0">
                <a:solidFill>
                  <a:schemeClr val="dk1"/>
                </a:solidFill>
                <a:latin typeface="+mn-ea"/>
              </a:rPr>
              <a:t>74LS08 </a:t>
            </a:r>
            <a:r>
              <a:rPr lang="zh-CN" altLang="en-US" sz="2400" dirty="0">
                <a:solidFill>
                  <a:schemeClr val="dk1"/>
                </a:solidFill>
                <a:latin typeface="+mn-ea"/>
              </a:rPr>
              <a:t>、</a:t>
            </a:r>
            <a:r>
              <a:rPr lang="en-US" altLang="zh-CN" sz="2400" dirty="0">
                <a:solidFill>
                  <a:schemeClr val="dk1"/>
                </a:solidFill>
                <a:latin typeface="+mn-ea"/>
              </a:rPr>
              <a:t>74LS20 </a:t>
            </a:r>
            <a:r>
              <a:rPr lang="zh-CN" altLang="en-US" sz="2400" dirty="0">
                <a:solidFill>
                  <a:schemeClr val="dk1"/>
                </a:solidFill>
                <a:latin typeface="+mn-ea"/>
              </a:rPr>
              <a:t>和</a:t>
            </a:r>
            <a:r>
              <a:rPr lang="en-US" altLang="zh-CN" sz="2400" dirty="0">
                <a:latin typeface="+mn-ea"/>
              </a:rPr>
              <a:t>74LS86 </a:t>
            </a:r>
            <a:r>
              <a:rPr lang="zh-CN" altLang="en-US" sz="2400" dirty="0">
                <a:latin typeface="+mn-ea"/>
              </a:rPr>
              <a:t>）静态测试，填写真值表</a:t>
            </a:r>
            <a:r>
              <a:rPr lang="zh-CN" altLang="zh-CN" sz="2400" dirty="0">
                <a:latin typeface="+mn-ea"/>
              </a:rPr>
              <a:t>。</a:t>
            </a:r>
            <a:endParaRPr lang="en-US" altLang="zh-CN" sz="2400" dirty="0">
              <a:latin typeface="+mn-ea"/>
            </a:endParaRPr>
          </a:p>
          <a:p>
            <a:pPr marL="0" indent="0">
              <a:buNone/>
            </a:pPr>
            <a:endParaRPr lang="en-US" altLang="zh-CN" sz="2000" dirty="0"/>
          </a:p>
          <a:p>
            <a:pPr marL="0" indent="0">
              <a:buNone/>
            </a:pPr>
            <a:r>
              <a:rPr lang="zh-CN" altLang="en-US" sz="2000" dirty="0"/>
              <a:t>以</a:t>
            </a:r>
            <a:r>
              <a:rPr lang="en-US" altLang="zh-CN" sz="2000" dirty="0">
                <a:latin typeface="+mn-ea"/>
              </a:rPr>
              <a:t>74LS00</a:t>
            </a:r>
            <a:r>
              <a:rPr lang="zh-CN" altLang="en-US" sz="2000" dirty="0"/>
              <a:t>为例，待测</a:t>
            </a:r>
            <a:r>
              <a:rPr lang="zh-CN" altLang="en-US" sz="2000" dirty="0"/>
              <a:t>真值表如下：</a:t>
            </a:r>
            <a:endParaRPr lang="en-US" altLang="zh-CN" sz="2000" dirty="0"/>
          </a:p>
          <a:p>
            <a:pPr marL="0" indent="0">
              <a:buNone/>
            </a:pPr>
            <a:r>
              <a:rPr lang="zh-CN" altLang="en-US" sz="1800" dirty="0">
                <a:solidFill>
                  <a:srgbClr val="FF0000"/>
                </a:solidFill>
              </a:rPr>
              <a:t>（四组</a:t>
            </a:r>
            <a:r>
              <a:rPr lang="en-US" altLang="zh-CN" sz="1800" dirty="0">
                <a:solidFill>
                  <a:srgbClr val="FF0000"/>
                </a:solidFill>
              </a:rPr>
              <a:t>2</a:t>
            </a:r>
            <a:r>
              <a:rPr lang="zh-CN" altLang="en-US" sz="1800" dirty="0">
                <a:solidFill>
                  <a:srgbClr val="FF0000"/>
                </a:solidFill>
              </a:rPr>
              <a:t>输入与非门，可分</a:t>
            </a:r>
            <a:r>
              <a:rPr lang="en-US" altLang="zh-CN" sz="1800" dirty="0">
                <a:solidFill>
                  <a:srgbClr val="FF0000"/>
                </a:solidFill>
              </a:rPr>
              <a:t>4</a:t>
            </a:r>
            <a:r>
              <a:rPr lang="zh-CN" altLang="en-US" sz="1800" dirty="0">
                <a:solidFill>
                  <a:srgbClr val="FF0000"/>
                </a:solidFill>
              </a:rPr>
              <a:t>张真值表测量）</a:t>
            </a:r>
            <a:endParaRPr lang="en-US" altLang="zh-CN" sz="2800" dirty="0"/>
          </a:p>
          <a:p>
            <a:pPr marL="0" indent="0">
              <a:buNone/>
            </a:pPr>
            <a:endParaRPr lang="en-US" altLang="zh-CN" sz="3600" dirty="0"/>
          </a:p>
          <a:p>
            <a:pPr marL="0" indent="0">
              <a:buNone/>
            </a:pPr>
            <a:endParaRPr lang="zh-CN" altLang="en-US" sz="3600" dirty="0"/>
          </a:p>
          <a:p>
            <a:pPr marL="0" indent="0">
              <a:buNone/>
            </a:pPr>
            <a:endParaRPr lang="en-US" altLang="zh-CN" sz="2800" dirty="0"/>
          </a:p>
          <a:p>
            <a:pPr marL="0" indent="0">
              <a:buNone/>
            </a:pPr>
            <a:endParaRPr lang="en-US" altLang="zh-CN" sz="2800" dirty="0"/>
          </a:p>
          <a:p>
            <a:pPr marL="0" indent="0">
              <a:buNone/>
            </a:pP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1951" y="3501008"/>
            <a:ext cx="3846513"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8151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实验二</a:t>
            </a:r>
          </a:p>
        </p:txBody>
      </p:sp>
      <p:sp>
        <p:nvSpPr>
          <p:cNvPr id="3" name="内容占位符 2"/>
          <p:cNvSpPr>
            <a:spLocks noGrp="1"/>
          </p:cNvSpPr>
          <p:nvPr>
            <p:ph idx="1"/>
          </p:nvPr>
        </p:nvSpPr>
        <p:spPr/>
        <p:txBody>
          <a:bodyPr>
            <a:normAutofit/>
          </a:bodyPr>
          <a:lstStyle/>
          <a:p>
            <a:r>
              <a:rPr lang="en-US" altLang="zh-CN" sz="2400" dirty="0"/>
              <a:t>4</a:t>
            </a:r>
            <a:r>
              <a:rPr lang="zh-CN" altLang="en-US" sz="2400" dirty="0"/>
              <a:t>、实验箱</a:t>
            </a:r>
            <a:r>
              <a:rPr lang="zh-CN" altLang="en-US" sz="2400" dirty="0">
                <a:latin typeface="+mn-ea"/>
              </a:rPr>
              <a:t>门电路芯片（</a:t>
            </a:r>
            <a:r>
              <a:rPr lang="en-US" altLang="zh-CN" sz="2400" dirty="0">
                <a:latin typeface="+mn-ea"/>
              </a:rPr>
              <a:t>74LS00</a:t>
            </a:r>
            <a:r>
              <a:rPr lang="zh-CN" altLang="en-US" sz="2400" dirty="0">
                <a:latin typeface="+mn-ea"/>
              </a:rPr>
              <a:t>、</a:t>
            </a:r>
            <a:r>
              <a:rPr lang="en-US" altLang="zh-CN" sz="2400" dirty="0">
                <a:solidFill>
                  <a:schemeClr val="dk1"/>
                </a:solidFill>
                <a:latin typeface="+mn-ea"/>
              </a:rPr>
              <a:t>74LS08 </a:t>
            </a:r>
            <a:r>
              <a:rPr lang="zh-CN" altLang="en-US" sz="2400" dirty="0">
                <a:solidFill>
                  <a:schemeClr val="dk1"/>
                </a:solidFill>
                <a:latin typeface="+mn-ea"/>
              </a:rPr>
              <a:t>、</a:t>
            </a:r>
            <a:r>
              <a:rPr lang="en-US" altLang="zh-CN" sz="2400" dirty="0">
                <a:solidFill>
                  <a:schemeClr val="dk1"/>
                </a:solidFill>
                <a:latin typeface="+mn-ea"/>
              </a:rPr>
              <a:t>74LS20 </a:t>
            </a:r>
            <a:r>
              <a:rPr lang="zh-CN" altLang="en-US" sz="2400" dirty="0">
                <a:solidFill>
                  <a:schemeClr val="dk1"/>
                </a:solidFill>
                <a:latin typeface="+mn-ea"/>
              </a:rPr>
              <a:t>和</a:t>
            </a:r>
            <a:r>
              <a:rPr lang="en-US" altLang="zh-CN" sz="2400" dirty="0">
                <a:latin typeface="+mn-ea"/>
              </a:rPr>
              <a:t>74LS86 </a:t>
            </a:r>
            <a:r>
              <a:rPr lang="zh-CN" altLang="en-US" sz="2400" dirty="0">
                <a:latin typeface="+mn-ea"/>
              </a:rPr>
              <a:t>）动态测试，</a:t>
            </a:r>
            <a:r>
              <a:rPr lang="zh-CN" altLang="en-US" sz="2400" dirty="0">
                <a:latin typeface="+mn-ea"/>
              </a:rPr>
              <a:t>截图并分析</a:t>
            </a:r>
            <a:r>
              <a:rPr lang="zh-CN" altLang="zh-CN" sz="2400" dirty="0"/>
              <a:t>输入、输出引脚的波形</a:t>
            </a:r>
            <a:r>
              <a:rPr lang="zh-CN" altLang="en-US" sz="2400" dirty="0"/>
              <a:t>关系。</a:t>
            </a:r>
            <a:endParaRPr lang="en-US" altLang="zh-CN" sz="2400" dirty="0"/>
          </a:p>
          <a:p>
            <a:pPr marL="0" indent="0">
              <a:buNone/>
            </a:pPr>
            <a:r>
              <a:rPr lang="en-US" altLang="zh-CN" sz="2400" dirty="0"/>
              <a:t>    </a:t>
            </a:r>
            <a:r>
              <a:rPr lang="zh-CN" altLang="en-US" sz="2000" dirty="0">
                <a:solidFill>
                  <a:srgbClr val="FF0000"/>
                </a:solidFill>
              </a:rPr>
              <a:t>注意</a:t>
            </a:r>
            <a:r>
              <a:rPr lang="en-US" altLang="zh-CN" sz="2000" dirty="0">
                <a:solidFill>
                  <a:srgbClr val="FF0000"/>
                </a:solidFill>
              </a:rPr>
              <a:t>74LS197</a:t>
            </a:r>
            <a:r>
              <a:rPr lang="zh-CN" altLang="en-US" sz="2000" dirty="0">
                <a:solidFill>
                  <a:srgbClr val="FF0000"/>
                </a:solidFill>
              </a:rPr>
              <a:t>作为门电路输入信号的接入。示波器截图时</a:t>
            </a:r>
            <a:r>
              <a:rPr lang="zh-CN" altLang="en-US" sz="2000" dirty="0">
                <a:solidFill>
                  <a:srgbClr val="FF0000"/>
                </a:solidFill>
              </a:rPr>
              <a:t>波形自上</a:t>
            </a:r>
            <a:r>
              <a:rPr lang="zh-CN" altLang="en-US" sz="2000" dirty="0">
                <a:solidFill>
                  <a:srgbClr val="FF0000"/>
                </a:solidFill>
              </a:rPr>
              <a:t>向下  排列顺序需与下表一致。</a:t>
            </a:r>
            <a:endParaRPr lang="zh-CN" altLang="en-US" sz="2000" dirty="0">
              <a:solidFill>
                <a:srgbClr val="FF0000"/>
              </a:solidFill>
            </a:endParaRPr>
          </a:p>
        </p:txBody>
      </p:sp>
      <p:graphicFrame>
        <p:nvGraphicFramePr>
          <p:cNvPr id="4" name="表格 3"/>
          <p:cNvGraphicFramePr>
            <a:graphicFrameLocks noGrp="1"/>
          </p:cNvGraphicFramePr>
          <p:nvPr/>
        </p:nvGraphicFramePr>
        <p:xfrm>
          <a:off x="2783632" y="4005064"/>
          <a:ext cx="6768752" cy="2232250"/>
        </p:xfrm>
        <a:graphic>
          <a:graphicData uri="http://schemas.openxmlformats.org/drawingml/2006/table">
            <a:tbl>
              <a:tblPr firstRow="1" firstCol="1" bandRow="1">
                <a:tableStyleId>{5940675A-B579-460E-94D1-54222C63F5DA}</a:tableStyleId>
              </a:tblPr>
              <a:tblGrid>
                <a:gridCol w="1717824">
                  <a:extLst>
                    <a:ext uri="{9D8B030D-6E8A-4147-A177-3AD203B41FA5}">
                      <a16:colId xmlns:a16="http://schemas.microsoft.com/office/drawing/2014/main" val="20000"/>
                    </a:ext>
                  </a:extLst>
                </a:gridCol>
                <a:gridCol w="5050928">
                  <a:extLst>
                    <a:ext uri="{9D8B030D-6E8A-4147-A177-3AD203B41FA5}">
                      <a16:colId xmlns:a16="http://schemas.microsoft.com/office/drawing/2014/main" val="20001"/>
                    </a:ext>
                  </a:extLst>
                </a:gridCol>
              </a:tblGrid>
              <a:tr h="888050">
                <a:tc>
                  <a:txBody>
                    <a:bodyPr/>
                    <a:lstStyle/>
                    <a:p>
                      <a:pPr algn="ctr">
                        <a:lnSpc>
                          <a:spcPct val="150000"/>
                        </a:lnSpc>
                        <a:spcAft>
                          <a:spcPts val="0"/>
                        </a:spcAft>
                      </a:pPr>
                      <a:r>
                        <a:rPr lang="en-US" sz="1600" kern="100" dirty="0">
                          <a:effectLst/>
                        </a:rPr>
                        <a:t>74LS00</a:t>
                      </a:r>
                      <a:r>
                        <a:rPr lang="zh-CN" sz="1600" kern="100" dirty="0">
                          <a:effectLst/>
                        </a:rPr>
                        <a:t>动态测试波形记录顺序</a:t>
                      </a:r>
                      <a:endParaRPr lang="zh-CN" sz="1200" kern="100" dirty="0">
                        <a:effectLst/>
                        <a:latin typeface="Times New Roman" panose="02020603050405020304"/>
                        <a:ea typeface="宋体" panose="02010600030101010101" pitchFamily="2" charset="-122"/>
                      </a:endParaRPr>
                    </a:p>
                  </a:txBody>
                  <a:tcPr marL="68580" marR="68580" marT="0" marB="0"/>
                </a:tc>
                <a:tc>
                  <a:txBody>
                    <a:bodyPr/>
                    <a:lstStyle/>
                    <a:p>
                      <a:pPr algn="ctr">
                        <a:lnSpc>
                          <a:spcPct val="150000"/>
                        </a:lnSpc>
                        <a:spcAft>
                          <a:spcPts val="0"/>
                        </a:spcAft>
                      </a:pPr>
                      <a:r>
                        <a:rPr lang="zh-CN" sz="1600" kern="100" dirty="0">
                          <a:effectLst/>
                        </a:rPr>
                        <a:t>波形截图</a:t>
                      </a:r>
                      <a:endParaRPr lang="zh-CN" sz="1200" kern="1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0"/>
                  </a:ext>
                </a:extLst>
              </a:tr>
              <a:tr h="452090">
                <a:tc>
                  <a:txBody>
                    <a:bodyPr/>
                    <a:lstStyle/>
                    <a:p>
                      <a:pPr algn="just">
                        <a:lnSpc>
                          <a:spcPct val="150000"/>
                        </a:lnSpc>
                        <a:spcAft>
                          <a:spcPts val="0"/>
                        </a:spcAft>
                      </a:pPr>
                      <a:r>
                        <a:rPr lang="en-US" sz="1600" kern="100">
                          <a:effectLst/>
                        </a:rPr>
                        <a:t>A1</a:t>
                      </a:r>
                      <a:r>
                        <a:rPr lang="zh-CN" sz="1600" kern="100">
                          <a:effectLst/>
                        </a:rPr>
                        <a:t>（</a:t>
                      </a:r>
                      <a:r>
                        <a:rPr lang="en-US" sz="1600" kern="100">
                          <a:effectLst/>
                        </a:rPr>
                        <a:t>Q2</a:t>
                      </a:r>
                      <a:r>
                        <a:rPr lang="zh-CN" sz="1600" kern="100">
                          <a:effectLst/>
                        </a:rPr>
                        <a:t>）</a:t>
                      </a:r>
                      <a:endParaRPr lang="zh-CN" sz="1200" kern="100">
                        <a:effectLst/>
                        <a:latin typeface="Times New Roman" panose="02020603050405020304"/>
                        <a:ea typeface="宋体" panose="02010600030101010101" pitchFamily="2" charset="-122"/>
                      </a:endParaRPr>
                    </a:p>
                  </a:txBody>
                  <a:tcPr marL="68580" marR="68580" marT="0" marB="0"/>
                </a:tc>
                <a:tc rowSpan="3">
                  <a:txBody>
                    <a:bodyPr/>
                    <a:lstStyle/>
                    <a:p>
                      <a:pPr algn="just">
                        <a:lnSpc>
                          <a:spcPct val="150000"/>
                        </a:lnSpc>
                        <a:spcAft>
                          <a:spcPts val="0"/>
                        </a:spcAft>
                      </a:pPr>
                      <a:r>
                        <a:rPr lang="en-US" sz="1600" kern="100" dirty="0">
                          <a:effectLst/>
                        </a:rPr>
                        <a:t> </a:t>
                      </a:r>
                      <a:endParaRPr lang="zh-CN" sz="1200" kern="1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440020">
                <a:tc>
                  <a:txBody>
                    <a:bodyPr/>
                    <a:lstStyle/>
                    <a:p>
                      <a:pPr algn="just">
                        <a:lnSpc>
                          <a:spcPct val="150000"/>
                        </a:lnSpc>
                        <a:spcAft>
                          <a:spcPts val="0"/>
                        </a:spcAft>
                      </a:pPr>
                      <a:r>
                        <a:rPr lang="en-US" sz="1600" kern="100" dirty="0">
                          <a:effectLst/>
                        </a:rPr>
                        <a:t>B1</a:t>
                      </a:r>
                      <a:r>
                        <a:rPr lang="zh-CN" sz="1600" kern="100" dirty="0">
                          <a:effectLst/>
                        </a:rPr>
                        <a:t>（</a:t>
                      </a:r>
                      <a:r>
                        <a:rPr lang="en-US" sz="1600" kern="100" dirty="0">
                          <a:effectLst/>
                        </a:rPr>
                        <a:t>Q1</a:t>
                      </a:r>
                      <a:r>
                        <a:rPr lang="zh-CN" sz="1600" kern="100" dirty="0">
                          <a:effectLst/>
                        </a:rPr>
                        <a:t>）</a:t>
                      </a:r>
                      <a:endParaRPr lang="zh-CN" sz="1200" kern="100" dirty="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2"/>
                  </a:ext>
                </a:extLst>
              </a:tr>
              <a:tr h="452090">
                <a:tc>
                  <a:txBody>
                    <a:bodyPr/>
                    <a:lstStyle/>
                    <a:p>
                      <a:pPr algn="just">
                        <a:lnSpc>
                          <a:spcPct val="150000"/>
                        </a:lnSpc>
                        <a:spcAft>
                          <a:spcPts val="0"/>
                        </a:spcAft>
                      </a:pPr>
                      <a:r>
                        <a:rPr lang="en-US" sz="1600" kern="100" dirty="0">
                          <a:effectLst/>
                        </a:rPr>
                        <a:t>Y1</a:t>
                      </a:r>
                      <a:endParaRPr lang="zh-CN" sz="1200" kern="100" dirty="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615656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95868" y="571480"/>
            <a:ext cx="2214578" cy="796086"/>
          </a:xfrm>
        </p:spPr>
        <p:txBody>
          <a:bodyPr>
            <a:normAutofit fontScale="90000"/>
          </a:bodyPr>
          <a:lstStyle/>
          <a:p>
            <a:r>
              <a:rPr lang="zh-CN" altLang="en-US" dirty="0" smtClean="0"/>
              <a:t>实验二</a:t>
            </a:r>
            <a:endParaRPr lang="zh-CN" altLang="en-US" dirty="0"/>
          </a:p>
        </p:txBody>
      </p:sp>
      <p:sp>
        <p:nvSpPr>
          <p:cNvPr id="3" name="内容占位符 2"/>
          <p:cNvSpPr>
            <a:spLocks noGrp="1"/>
          </p:cNvSpPr>
          <p:nvPr>
            <p:ph idx="1"/>
          </p:nvPr>
        </p:nvSpPr>
        <p:spPr>
          <a:xfrm>
            <a:off x="1952596" y="1857365"/>
            <a:ext cx="8229600" cy="4625989"/>
          </a:xfrm>
        </p:spPr>
        <p:txBody>
          <a:bodyPr>
            <a:normAutofit/>
          </a:bodyPr>
          <a:lstStyle/>
          <a:p>
            <a:r>
              <a:rPr lang="en-US" altLang="zh-CN" sz="2400" dirty="0">
                <a:latin typeface="+mn-ea"/>
              </a:rPr>
              <a:t>5</a:t>
            </a:r>
            <a:r>
              <a:rPr lang="zh-CN" altLang="en-US" sz="2400" dirty="0">
                <a:latin typeface="+mn-ea"/>
              </a:rPr>
              <a:t>、实验箱连线，实现在实验箱数码管任意位置显示</a:t>
            </a:r>
            <a:r>
              <a:rPr lang="en-US" altLang="zh-CN" sz="2400" dirty="0">
                <a:latin typeface="+mn-ea"/>
              </a:rPr>
              <a:t>0-9</a:t>
            </a:r>
            <a:r>
              <a:rPr lang="zh-CN" altLang="en-US" sz="2400" dirty="0">
                <a:latin typeface="+mn-ea"/>
              </a:rPr>
              <a:t>的一个数字</a:t>
            </a:r>
            <a:r>
              <a:rPr lang="zh-CN" altLang="zh-CN" sz="2400" dirty="0">
                <a:latin typeface="+mn-ea"/>
              </a:rPr>
              <a:t>。</a:t>
            </a:r>
            <a:r>
              <a:rPr lang="zh-CN" altLang="en-US" sz="2400" dirty="0">
                <a:latin typeface="+mn-ea"/>
              </a:rPr>
              <a:t>（实验报告附连线说明与显示效果图片）</a:t>
            </a:r>
            <a:endParaRPr lang="en-US" altLang="zh-CN" sz="2400" dirty="0">
              <a:latin typeface="+mn-ea"/>
            </a:endParaRPr>
          </a:p>
          <a:p>
            <a:pPr marL="0" indent="0">
              <a:buNone/>
            </a:pPr>
            <a:r>
              <a:rPr lang="en-US" altLang="zh-CN" sz="2800" dirty="0"/>
              <a:t>  </a:t>
            </a:r>
            <a:endParaRPr lang="en-US" altLang="zh-CN" sz="2800" dirty="0"/>
          </a:p>
          <a:p>
            <a:pPr marL="0" indent="0">
              <a:buNone/>
            </a:pPr>
            <a:endParaRPr lang="zh-CN" altLang="en-US" dirty="0"/>
          </a:p>
        </p:txBody>
      </p:sp>
    </p:spTree>
    <p:extLst>
      <p:ext uri="{BB962C8B-B14F-4D97-AF65-F5344CB8AC3E}">
        <p14:creationId xmlns:p14="http://schemas.microsoft.com/office/powerpoint/2010/main" val="1331885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188640"/>
            <a:ext cx="8229600" cy="1143000"/>
          </a:xfrm>
        </p:spPr>
        <p:txBody>
          <a:bodyPr/>
          <a:lstStyle/>
          <a:p>
            <a:pPr algn="ctr"/>
            <a:r>
              <a:rPr lang="zh-CN" altLang="en-US" dirty="0"/>
              <a:t>实验一</a:t>
            </a:r>
          </a:p>
        </p:txBody>
      </p:sp>
      <p:sp>
        <p:nvSpPr>
          <p:cNvPr id="3" name="内容占位符 2"/>
          <p:cNvSpPr>
            <a:spLocks noGrp="1"/>
          </p:cNvSpPr>
          <p:nvPr>
            <p:ph idx="1"/>
          </p:nvPr>
        </p:nvSpPr>
        <p:spPr>
          <a:xfrm>
            <a:off x="1981200" y="1412776"/>
            <a:ext cx="8229600" cy="4911824"/>
          </a:xfrm>
        </p:spPr>
        <p:txBody>
          <a:bodyPr/>
          <a:lstStyle/>
          <a:p>
            <a:pPr marL="0" indent="0">
              <a:buNone/>
            </a:pPr>
            <a:r>
              <a:rPr lang="zh-CN" altLang="en-US" sz="2400" dirty="0"/>
              <a:t> 静态仿真</a:t>
            </a:r>
            <a:r>
              <a:rPr lang="zh-CN" altLang="en-US" sz="2400" dirty="0"/>
              <a:t>输入数据</a:t>
            </a:r>
            <a:r>
              <a:rPr lang="zh-CN" altLang="en-US" sz="2400" dirty="0"/>
              <a:t>选用</a:t>
            </a:r>
            <a:r>
              <a:rPr lang="en-US" altLang="zh-CN" sz="2000" dirty="0" err="1"/>
              <a:t>PickDevice</a:t>
            </a:r>
            <a:r>
              <a:rPr lang="zh-CN" altLang="zh-CN" sz="2000" dirty="0"/>
              <a:t>→</a:t>
            </a:r>
            <a:r>
              <a:rPr lang="en-US" altLang="zh-CN" sz="2000" dirty="0"/>
              <a:t>Categories</a:t>
            </a:r>
            <a:r>
              <a:rPr lang="zh-CN" altLang="zh-CN" sz="2000" dirty="0"/>
              <a:t>→</a:t>
            </a:r>
            <a:r>
              <a:rPr lang="en-US" altLang="zh-CN" sz="2000" dirty="0"/>
              <a:t>Debugging Tools</a:t>
            </a:r>
            <a:r>
              <a:rPr lang="zh-CN" altLang="zh-CN" sz="2000" dirty="0"/>
              <a:t>（</a:t>
            </a:r>
            <a:r>
              <a:rPr lang="zh-CN" altLang="en-US" sz="2000" dirty="0"/>
              <a:t>仿真工具</a:t>
            </a:r>
            <a:r>
              <a:rPr lang="zh-CN" altLang="zh-CN" sz="2000" dirty="0"/>
              <a:t>） →</a:t>
            </a:r>
            <a:r>
              <a:rPr lang="en-US" altLang="zh-CN" sz="2000" dirty="0"/>
              <a:t>LOGICSTATE</a:t>
            </a:r>
            <a:r>
              <a:rPr lang="zh-CN" altLang="zh-CN" sz="2000" dirty="0"/>
              <a:t>（</a:t>
            </a:r>
            <a:r>
              <a:rPr lang="zh-CN" altLang="en-US" sz="2000" dirty="0"/>
              <a:t>逻辑电平</a:t>
            </a:r>
            <a:r>
              <a:rPr lang="zh-CN" altLang="zh-CN" sz="2000" dirty="0"/>
              <a:t>）</a:t>
            </a:r>
            <a:r>
              <a:rPr lang="zh-CN" altLang="en-US" sz="2000" dirty="0"/>
              <a:t>，使用时点击一次切换一次高低电平。</a:t>
            </a:r>
            <a:endParaRPr lang="zh-CN" altLang="en-US" sz="2000" dirty="0"/>
          </a:p>
          <a:p>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2420889"/>
            <a:ext cx="8177242" cy="4307097"/>
          </a:xfrm>
          <a:prstGeom prst="rect">
            <a:avLst/>
          </a:prstGeom>
        </p:spPr>
      </p:pic>
      <p:sp>
        <p:nvSpPr>
          <p:cNvPr id="4" name="矩形 3"/>
          <p:cNvSpPr/>
          <p:nvPr/>
        </p:nvSpPr>
        <p:spPr>
          <a:xfrm>
            <a:off x="3143672" y="2996952"/>
            <a:ext cx="2448272" cy="72008"/>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spTree>
    <p:extLst>
      <p:ext uri="{BB962C8B-B14F-4D97-AF65-F5344CB8AC3E}">
        <p14:creationId xmlns:p14="http://schemas.microsoft.com/office/powerpoint/2010/main" val="3642828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91544" y="404664"/>
            <a:ext cx="8229600" cy="1143000"/>
          </a:xfrm>
        </p:spPr>
        <p:txBody>
          <a:bodyPr/>
          <a:lstStyle/>
          <a:p>
            <a:pPr algn="ctr"/>
            <a:r>
              <a:rPr lang="zh-CN" altLang="en-US" dirty="0"/>
              <a:t>实验一</a:t>
            </a:r>
          </a:p>
        </p:txBody>
      </p:sp>
      <p:sp>
        <p:nvSpPr>
          <p:cNvPr id="3" name="内容占位符 2"/>
          <p:cNvSpPr>
            <a:spLocks noGrp="1"/>
          </p:cNvSpPr>
          <p:nvPr>
            <p:ph idx="1"/>
          </p:nvPr>
        </p:nvSpPr>
        <p:spPr>
          <a:xfrm>
            <a:off x="1981200" y="1556792"/>
            <a:ext cx="8229600" cy="4767808"/>
          </a:xfrm>
        </p:spPr>
        <p:txBody>
          <a:bodyPr/>
          <a:lstStyle/>
          <a:p>
            <a:r>
              <a:rPr lang="en-US" altLang="zh-CN" sz="2400" dirty="0">
                <a:latin typeface="+mn-ea"/>
              </a:rPr>
              <a:t>3</a:t>
            </a:r>
            <a:r>
              <a:rPr lang="zh-CN" altLang="en-US" sz="2400" dirty="0">
                <a:latin typeface="+mn-ea"/>
              </a:rPr>
              <a:t>、使用</a:t>
            </a:r>
            <a:r>
              <a:rPr lang="en-US" altLang="zh-CN" sz="2400" dirty="0" err="1">
                <a:latin typeface="+mn-ea"/>
              </a:rPr>
              <a:t>Protues</a:t>
            </a:r>
            <a:r>
              <a:rPr lang="zh-CN" altLang="en-US" sz="2400" dirty="0">
                <a:latin typeface="+mn-ea"/>
              </a:rPr>
              <a:t>仿真软件</a:t>
            </a:r>
            <a:r>
              <a:rPr lang="zh-CN" altLang="en-US" sz="2400" dirty="0">
                <a:latin typeface="+mn-ea"/>
              </a:rPr>
              <a:t>动态</a:t>
            </a:r>
            <a:r>
              <a:rPr lang="zh-CN" altLang="en-US" sz="2400" dirty="0">
                <a:latin typeface="+mn-ea"/>
              </a:rPr>
              <a:t>测量</a:t>
            </a:r>
            <a:r>
              <a:rPr lang="zh-CN" altLang="en-US" sz="2400" dirty="0">
                <a:latin typeface="+mn-ea"/>
              </a:rPr>
              <a:t>门电路芯片（</a:t>
            </a:r>
            <a:r>
              <a:rPr lang="en-US" altLang="zh-CN" sz="2400" dirty="0">
                <a:latin typeface="+mn-ea"/>
              </a:rPr>
              <a:t>74LS00</a:t>
            </a:r>
            <a:r>
              <a:rPr lang="zh-CN" altLang="en-US" sz="2400" dirty="0">
                <a:latin typeface="+mn-ea"/>
              </a:rPr>
              <a:t>、</a:t>
            </a:r>
            <a:r>
              <a:rPr lang="en-US" altLang="zh-CN" sz="2400" dirty="0">
                <a:solidFill>
                  <a:schemeClr val="dk1"/>
                </a:solidFill>
                <a:latin typeface="+mn-ea"/>
              </a:rPr>
              <a:t>74LS08 </a:t>
            </a:r>
            <a:r>
              <a:rPr lang="zh-CN" altLang="en-US" sz="2400" dirty="0">
                <a:solidFill>
                  <a:schemeClr val="dk1"/>
                </a:solidFill>
                <a:latin typeface="+mn-ea"/>
              </a:rPr>
              <a:t>、</a:t>
            </a:r>
            <a:r>
              <a:rPr lang="en-US" altLang="zh-CN" sz="2400" dirty="0">
                <a:solidFill>
                  <a:schemeClr val="dk1"/>
                </a:solidFill>
                <a:latin typeface="+mn-ea"/>
              </a:rPr>
              <a:t>74LS20 </a:t>
            </a:r>
            <a:r>
              <a:rPr lang="zh-CN" altLang="en-US" sz="2400" dirty="0">
                <a:solidFill>
                  <a:schemeClr val="dk1"/>
                </a:solidFill>
                <a:latin typeface="+mn-ea"/>
              </a:rPr>
              <a:t>和</a:t>
            </a:r>
            <a:r>
              <a:rPr lang="en-US" altLang="zh-CN" sz="2400" dirty="0">
                <a:latin typeface="+mn-ea"/>
              </a:rPr>
              <a:t>74LS86 </a:t>
            </a:r>
            <a:r>
              <a:rPr lang="zh-CN" altLang="en-US" sz="2400" dirty="0">
                <a:latin typeface="+mn-ea"/>
              </a:rPr>
              <a:t>），截图并分析</a:t>
            </a:r>
            <a:r>
              <a:rPr lang="zh-CN" altLang="zh-CN" sz="2400" dirty="0"/>
              <a:t>输入</a:t>
            </a:r>
            <a:r>
              <a:rPr lang="zh-CN" altLang="zh-CN" sz="2400" dirty="0"/>
              <a:t>、输出引脚的</a:t>
            </a:r>
            <a:r>
              <a:rPr lang="zh-CN" altLang="zh-CN" sz="2400" dirty="0"/>
              <a:t>波形</a:t>
            </a:r>
            <a:r>
              <a:rPr lang="zh-CN" altLang="en-US" sz="2400" dirty="0"/>
              <a:t>关系；</a:t>
            </a:r>
            <a:endParaRPr lang="en-US" altLang="zh-CN" sz="2400" dirty="0"/>
          </a:p>
          <a:p>
            <a:pPr marL="0" indent="0">
              <a:buNone/>
            </a:pPr>
            <a:r>
              <a:rPr lang="zh-CN" altLang="en-US" sz="2000" dirty="0"/>
              <a:t>       </a:t>
            </a:r>
            <a:r>
              <a:rPr lang="zh-CN" altLang="en-US" sz="2000" dirty="0">
                <a:solidFill>
                  <a:srgbClr val="FF0000"/>
                </a:solidFill>
              </a:rPr>
              <a:t> </a:t>
            </a:r>
            <a:r>
              <a:rPr lang="zh-CN" altLang="en-US" sz="1800" dirty="0">
                <a:solidFill>
                  <a:srgbClr val="FF0000"/>
                </a:solidFill>
              </a:rPr>
              <a:t>二输入门电路芯片可将</a:t>
            </a:r>
            <a:r>
              <a:rPr lang="en-US" altLang="zh-CN" sz="1800" dirty="0">
                <a:solidFill>
                  <a:srgbClr val="FF0000"/>
                </a:solidFill>
              </a:rPr>
              <a:t>74LS197</a:t>
            </a:r>
            <a:r>
              <a:rPr lang="zh-CN" altLang="en-US" sz="1800" dirty="0">
                <a:solidFill>
                  <a:srgbClr val="FF0000"/>
                </a:solidFill>
              </a:rPr>
              <a:t>八进制计数（相邻）输出接入芯片输入端，如下表。四输入门电路芯片可将</a:t>
            </a:r>
            <a:r>
              <a:rPr lang="en-US" altLang="zh-CN" sz="1800" dirty="0">
                <a:solidFill>
                  <a:srgbClr val="FF0000"/>
                </a:solidFill>
              </a:rPr>
              <a:t>74LS197</a:t>
            </a:r>
            <a:r>
              <a:rPr lang="zh-CN" altLang="en-US" sz="1800" dirty="0">
                <a:solidFill>
                  <a:srgbClr val="FF0000"/>
                </a:solidFill>
              </a:rPr>
              <a:t>十六进制计数（相邻）输出接入芯片输入端</a:t>
            </a:r>
            <a:r>
              <a:rPr lang="zh-CN" altLang="en-US" sz="2000" dirty="0">
                <a:solidFill>
                  <a:srgbClr val="FF0000"/>
                </a:solidFill>
              </a:rPr>
              <a:t>。</a:t>
            </a:r>
            <a:r>
              <a:rPr lang="zh-CN" altLang="en-US" sz="1800" dirty="0">
                <a:solidFill>
                  <a:srgbClr val="FF0000"/>
                </a:solidFill>
              </a:rPr>
              <a:t>虚拟仪器截</a:t>
            </a:r>
            <a:r>
              <a:rPr lang="zh-CN" altLang="en-US" sz="1800" dirty="0">
                <a:solidFill>
                  <a:srgbClr val="FF0000"/>
                </a:solidFill>
              </a:rPr>
              <a:t>图时波形自上向下的排列</a:t>
            </a:r>
            <a:r>
              <a:rPr lang="zh-CN" altLang="en-US" sz="1800" dirty="0">
                <a:solidFill>
                  <a:srgbClr val="FF0000"/>
                </a:solidFill>
              </a:rPr>
              <a:t>顺序需与</a:t>
            </a:r>
            <a:r>
              <a:rPr lang="zh-CN" altLang="en-US" sz="1800" dirty="0">
                <a:solidFill>
                  <a:srgbClr val="FF0000"/>
                </a:solidFill>
              </a:rPr>
              <a:t>下表</a:t>
            </a:r>
            <a:r>
              <a:rPr lang="zh-CN" altLang="en-US" sz="1800" dirty="0">
                <a:solidFill>
                  <a:srgbClr val="FF0000"/>
                </a:solidFill>
              </a:rPr>
              <a:t>一致。</a:t>
            </a:r>
            <a:endParaRPr lang="en-US" altLang="zh-CN" sz="1800" dirty="0">
              <a:latin typeface="+mn-ea"/>
              <a:sym typeface="+mn-ea"/>
            </a:endParaRPr>
          </a:p>
          <a:p>
            <a:pPr marL="0" indent="0">
              <a:buNone/>
            </a:pPr>
            <a:endParaRPr lang="en-US" altLang="zh-CN" sz="2000" dirty="0">
              <a:solidFill>
                <a:srgbClr val="FF0000"/>
              </a:solidFill>
            </a:endParaRPr>
          </a:p>
          <a:p>
            <a:pPr marL="0" indent="0">
              <a:buNone/>
            </a:pPr>
            <a:endParaRPr lang="zh-CN" altLang="en-US" sz="2800" dirty="0">
              <a:latin typeface="+mn-ea"/>
            </a:endParaRPr>
          </a:p>
          <a:p>
            <a:pPr marL="0" indent="0">
              <a:buNone/>
            </a:pPr>
            <a:endParaRPr lang="zh-CN" altLang="en-US" dirty="0"/>
          </a:p>
        </p:txBody>
      </p:sp>
      <p:graphicFrame>
        <p:nvGraphicFramePr>
          <p:cNvPr id="4" name="表格 3"/>
          <p:cNvGraphicFramePr>
            <a:graphicFrameLocks noGrp="1"/>
          </p:cNvGraphicFramePr>
          <p:nvPr/>
        </p:nvGraphicFramePr>
        <p:xfrm>
          <a:off x="2711624" y="3789040"/>
          <a:ext cx="6768752" cy="2232250"/>
        </p:xfrm>
        <a:graphic>
          <a:graphicData uri="http://schemas.openxmlformats.org/drawingml/2006/table">
            <a:tbl>
              <a:tblPr firstRow="1" firstCol="1" bandRow="1">
                <a:tableStyleId>{5940675A-B579-460E-94D1-54222C63F5DA}</a:tableStyleId>
              </a:tblPr>
              <a:tblGrid>
                <a:gridCol w="1717824">
                  <a:extLst>
                    <a:ext uri="{9D8B030D-6E8A-4147-A177-3AD203B41FA5}">
                      <a16:colId xmlns:a16="http://schemas.microsoft.com/office/drawing/2014/main" val="20000"/>
                    </a:ext>
                  </a:extLst>
                </a:gridCol>
                <a:gridCol w="5050928">
                  <a:extLst>
                    <a:ext uri="{9D8B030D-6E8A-4147-A177-3AD203B41FA5}">
                      <a16:colId xmlns:a16="http://schemas.microsoft.com/office/drawing/2014/main" val="20001"/>
                    </a:ext>
                  </a:extLst>
                </a:gridCol>
              </a:tblGrid>
              <a:tr h="888050">
                <a:tc>
                  <a:txBody>
                    <a:bodyPr/>
                    <a:lstStyle/>
                    <a:p>
                      <a:pPr algn="ctr">
                        <a:lnSpc>
                          <a:spcPct val="150000"/>
                        </a:lnSpc>
                        <a:spcAft>
                          <a:spcPts val="0"/>
                        </a:spcAft>
                      </a:pPr>
                      <a:r>
                        <a:rPr lang="en-US" sz="1600" kern="100" dirty="0">
                          <a:effectLst/>
                        </a:rPr>
                        <a:t>74LS00</a:t>
                      </a:r>
                      <a:r>
                        <a:rPr lang="zh-CN" sz="1600" kern="100" dirty="0">
                          <a:effectLst/>
                        </a:rPr>
                        <a:t>动态测试波形记录顺序</a:t>
                      </a:r>
                      <a:endParaRPr lang="zh-CN" sz="1200" kern="100" dirty="0">
                        <a:effectLst/>
                        <a:latin typeface="Times New Roman" panose="02020603050405020304"/>
                        <a:ea typeface="宋体" panose="02010600030101010101" pitchFamily="2" charset="-122"/>
                      </a:endParaRPr>
                    </a:p>
                  </a:txBody>
                  <a:tcPr marL="68580" marR="68580" marT="0" marB="0"/>
                </a:tc>
                <a:tc>
                  <a:txBody>
                    <a:bodyPr/>
                    <a:lstStyle/>
                    <a:p>
                      <a:pPr algn="ctr">
                        <a:lnSpc>
                          <a:spcPct val="150000"/>
                        </a:lnSpc>
                        <a:spcAft>
                          <a:spcPts val="0"/>
                        </a:spcAft>
                      </a:pPr>
                      <a:r>
                        <a:rPr lang="zh-CN" sz="1600" kern="100" dirty="0">
                          <a:effectLst/>
                        </a:rPr>
                        <a:t>波形截图</a:t>
                      </a:r>
                      <a:endParaRPr lang="zh-CN" sz="1200" kern="1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0"/>
                  </a:ext>
                </a:extLst>
              </a:tr>
              <a:tr h="452090">
                <a:tc>
                  <a:txBody>
                    <a:bodyPr/>
                    <a:lstStyle/>
                    <a:p>
                      <a:pPr algn="just">
                        <a:lnSpc>
                          <a:spcPct val="150000"/>
                        </a:lnSpc>
                        <a:spcAft>
                          <a:spcPts val="0"/>
                        </a:spcAft>
                      </a:pPr>
                      <a:r>
                        <a:rPr lang="en-US" sz="1600" kern="100">
                          <a:effectLst/>
                        </a:rPr>
                        <a:t>A1</a:t>
                      </a:r>
                      <a:r>
                        <a:rPr lang="zh-CN" sz="1600" kern="100">
                          <a:effectLst/>
                        </a:rPr>
                        <a:t>（</a:t>
                      </a:r>
                      <a:r>
                        <a:rPr lang="en-US" sz="1600" kern="100">
                          <a:effectLst/>
                        </a:rPr>
                        <a:t>Q2</a:t>
                      </a:r>
                      <a:r>
                        <a:rPr lang="zh-CN" sz="1600" kern="100">
                          <a:effectLst/>
                        </a:rPr>
                        <a:t>）</a:t>
                      </a:r>
                      <a:endParaRPr lang="zh-CN" sz="1200" kern="100">
                        <a:effectLst/>
                        <a:latin typeface="Times New Roman" panose="02020603050405020304"/>
                        <a:ea typeface="宋体" panose="02010600030101010101" pitchFamily="2" charset="-122"/>
                      </a:endParaRPr>
                    </a:p>
                  </a:txBody>
                  <a:tcPr marL="68580" marR="68580" marT="0" marB="0"/>
                </a:tc>
                <a:tc rowSpan="3">
                  <a:txBody>
                    <a:bodyPr/>
                    <a:lstStyle/>
                    <a:p>
                      <a:pPr algn="just">
                        <a:lnSpc>
                          <a:spcPct val="150000"/>
                        </a:lnSpc>
                        <a:spcAft>
                          <a:spcPts val="0"/>
                        </a:spcAft>
                      </a:pPr>
                      <a:r>
                        <a:rPr lang="en-US" sz="1600" kern="100" dirty="0">
                          <a:effectLst/>
                        </a:rPr>
                        <a:t> </a:t>
                      </a:r>
                      <a:endParaRPr lang="zh-CN" sz="1200" kern="1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440020">
                <a:tc>
                  <a:txBody>
                    <a:bodyPr/>
                    <a:lstStyle/>
                    <a:p>
                      <a:pPr algn="just">
                        <a:lnSpc>
                          <a:spcPct val="150000"/>
                        </a:lnSpc>
                        <a:spcAft>
                          <a:spcPts val="0"/>
                        </a:spcAft>
                      </a:pPr>
                      <a:r>
                        <a:rPr lang="en-US" sz="1600" kern="100" dirty="0">
                          <a:effectLst/>
                        </a:rPr>
                        <a:t>B1</a:t>
                      </a:r>
                      <a:r>
                        <a:rPr lang="zh-CN" sz="1600" kern="100" dirty="0">
                          <a:effectLst/>
                        </a:rPr>
                        <a:t>（</a:t>
                      </a:r>
                      <a:r>
                        <a:rPr lang="en-US" sz="1600" kern="100" dirty="0">
                          <a:effectLst/>
                        </a:rPr>
                        <a:t>Q1</a:t>
                      </a:r>
                      <a:r>
                        <a:rPr lang="zh-CN" sz="1600" kern="100" dirty="0">
                          <a:effectLst/>
                        </a:rPr>
                        <a:t>）</a:t>
                      </a:r>
                      <a:endParaRPr lang="zh-CN" sz="1200" kern="100" dirty="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2"/>
                  </a:ext>
                </a:extLst>
              </a:tr>
              <a:tr h="452090">
                <a:tc>
                  <a:txBody>
                    <a:bodyPr/>
                    <a:lstStyle/>
                    <a:p>
                      <a:pPr algn="just">
                        <a:lnSpc>
                          <a:spcPct val="150000"/>
                        </a:lnSpc>
                        <a:spcAft>
                          <a:spcPts val="0"/>
                        </a:spcAft>
                      </a:pPr>
                      <a:r>
                        <a:rPr lang="en-US" sz="1600" kern="100" dirty="0">
                          <a:effectLst/>
                        </a:rPr>
                        <a:t>Y1</a:t>
                      </a:r>
                      <a:endParaRPr lang="zh-CN" sz="1200" kern="100" dirty="0">
                        <a:effectLst/>
                        <a:latin typeface="Times New Roman" panose="02020603050405020304"/>
                        <a:ea typeface="宋体" panose="02010600030101010101" pitchFamily="2" charset="-122"/>
                      </a:endParaRPr>
                    </a:p>
                  </a:txBody>
                  <a:tcPr marL="68580" marR="68580" marT="0" marB="0"/>
                </a:tc>
                <a:tc vMerge="1">
                  <a:txBody>
                    <a:bodyPr/>
                    <a:lstStyle/>
                    <a:p>
                      <a:endParaRPr lang="zh-CN"/>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44451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24001" y="33774"/>
            <a:ext cx="3728545" cy="706398"/>
          </a:xfrm>
        </p:spPr>
        <p:txBody>
          <a:bodyPr>
            <a:normAutofit/>
          </a:bodyPr>
          <a:lstStyle/>
          <a:p>
            <a:r>
              <a:rPr lang="en-US" altLang="zh-CN" sz="4000" b="1" dirty="0"/>
              <a:t>1.</a:t>
            </a:r>
            <a:r>
              <a:rPr lang="zh-CN" altLang="en-US" sz="4000" b="1" dirty="0"/>
              <a:t>数电实验箱</a:t>
            </a:r>
            <a:endParaRPr lang="zh-CN" altLang="en-US" sz="4000" b="1"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63720" y="47331"/>
            <a:ext cx="4153760" cy="6810671"/>
          </a:xfrm>
        </p:spPr>
      </p:pic>
      <p:sp>
        <p:nvSpPr>
          <p:cNvPr id="8" name="圆角矩形 7"/>
          <p:cNvSpPr/>
          <p:nvPr/>
        </p:nvSpPr>
        <p:spPr>
          <a:xfrm>
            <a:off x="6408420" y="447040"/>
            <a:ext cx="195072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sp>
        <p:nvSpPr>
          <p:cNvPr id="15" name="圆角矩形 14"/>
          <p:cNvSpPr/>
          <p:nvPr/>
        </p:nvSpPr>
        <p:spPr>
          <a:xfrm>
            <a:off x="8503920" y="617974"/>
            <a:ext cx="156210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cxnSp>
        <p:nvCxnSpPr>
          <p:cNvPr id="16" name="直接箭头连接符 15"/>
          <p:cNvCxnSpPr/>
          <p:nvPr/>
        </p:nvCxnSpPr>
        <p:spPr>
          <a:xfrm>
            <a:off x="8627745" y="414774"/>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470368" y="160774"/>
            <a:ext cx="378111"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2</a:t>
            </a:r>
            <a:endParaRPr lang="zh-CN" altLang="en-US" dirty="0">
              <a:solidFill>
                <a:srgbClr val="FF0000"/>
              </a:solidFill>
              <a:latin typeface="Constantia"/>
              <a:ea typeface="宋体" panose="02010600030101010101" pitchFamily="2" charset="-122"/>
            </a:endParaRPr>
          </a:p>
        </p:txBody>
      </p:sp>
      <p:sp>
        <p:nvSpPr>
          <p:cNvPr id="20" name="圆角矩形 19"/>
          <p:cNvSpPr/>
          <p:nvPr/>
        </p:nvSpPr>
        <p:spPr>
          <a:xfrm>
            <a:off x="7993380" y="1828800"/>
            <a:ext cx="205740"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cxnSp>
        <p:nvCxnSpPr>
          <p:cNvPr id="21" name="直接箭头连接符 20"/>
          <p:cNvCxnSpPr/>
          <p:nvPr/>
        </p:nvCxnSpPr>
        <p:spPr>
          <a:xfrm>
            <a:off x="5939923" y="2367280"/>
            <a:ext cx="2011549" cy="16256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779771" y="2109708"/>
            <a:ext cx="472178"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3</a:t>
            </a:r>
            <a:endParaRPr lang="zh-CN" altLang="en-US" dirty="0">
              <a:solidFill>
                <a:srgbClr val="FF0000"/>
              </a:solidFill>
              <a:latin typeface="Constantia"/>
              <a:ea typeface="宋体" panose="02010600030101010101" pitchFamily="2" charset="-122"/>
            </a:endParaRPr>
          </a:p>
        </p:txBody>
      </p:sp>
      <p:sp>
        <p:nvSpPr>
          <p:cNvPr id="24" name="圆角矩形 23"/>
          <p:cNvSpPr/>
          <p:nvPr/>
        </p:nvSpPr>
        <p:spPr>
          <a:xfrm>
            <a:off x="8241031" y="1854200"/>
            <a:ext cx="170327"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cxnSp>
        <p:nvCxnSpPr>
          <p:cNvPr id="25" name="直接箭头连接符 24"/>
          <p:cNvCxnSpPr/>
          <p:nvPr/>
        </p:nvCxnSpPr>
        <p:spPr>
          <a:xfrm>
            <a:off x="6096001" y="2660313"/>
            <a:ext cx="2167497" cy="5240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886151" y="2424946"/>
            <a:ext cx="472178"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4</a:t>
            </a:r>
            <a:endParaRPr lang="zh-CN" altLang="en-US" dirty="0">
              <a:solidFill>
                <a:srgbClr val="FF0000"/>
              </a:solidFill>
              <a:latin typeface="Constantia"/>
              <a:ea typeface="宋体" panose="02010600030101010101" pitchFamily="2" charset="-122"/>
            </a:endParaRPr>
          </a:p>
        </p:txBody>
      </p:sp>
      <p:sp>
        <p:nvSpPr>
          <p:cNvPr id="28" name="圆角矩形 27"/>
          <p:cNvSpPr/>
          <p:nvPr/>
        </p:nvSpPr>
        <p:spPr>
          <a:xfrm>
            <a:off x="8848478" y="4114800"/>
            <a:ext cx="539362" cy="863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cxnSp>
        <p:nvCxnSpPr>
          <p:cNvPr id="29" name="直接箭头连接符 28"/>
          <p:cNvCxnSpPr/>
          <p:nvPr/>
        </p:nvCxnSpPr>
        <p:spPr>
          <a:xfrm>
            <a:off x="6096000" y="4200267"/>
            <a:ext cx="2718618" cy="2278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859911" y="3999746"/>
            <a:ext cx="472178"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5</a:t>
            </a:r>
            <a:endParaRPr lang="zh-CN" altLang="en-US" dirty="0">
              <a:solidFill>
                <a:srgbClr val="FF0000"/>
              </a:solidFill>
              <a:latin typeface="Constantia"/>
              <a:ea typeface="宋体" panose="02010600030101010101" pitchFamily="2" charset="-122"/>
            </a:endParaRPr>
          </a:p>
        </p:txBody>
      </p:sp>
      <p:sp>
        <p:nvSpPr>
          <p:cNvPr id="32" name="圆角矩形 31"/>
          <p:cNvSpPr/>
          <p:nvPr/>
        </p:nvSpPr>
        <p:spPr>
          <a:xfrm>
            <a:off x="9502107" y="4114800"/>
            <a:ext cx="539362" cy="736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cxnSp>
        <p:nvCxnSpPr>
          <p:cNvPr id="33" name="直接箭头连接符 32"/>
          <p:cNvCxnSpPr/>
          <p:nvPr/>
        </p:nvCxnSpPr>
        <p:spPr>
          <a:xfrm flipV="1">
            <a:off x="6062142" y="4597042"/>
            <a:ext cx="3433213" cy="7227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855671" y="4519096"/>
            <a:ext cx="472178"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6</a:t>
            </a:r>
            <a:endParaRPr lang="zh-CN" altLang="en-US" dirty="0">
              <a:solidFill>
                <a:srgbClr val="FF0000"/>
              </a:solidFill>
              <a:latin typeface="Constantia"/>
              <a:ea typeface="宋体" panose="02010600030101010101" pitchFamily="2" charset="-122"/>
            </a:endParaRPr>
          </a:p>
        </p:txBody>
      </p:sp>
      <p:sp>
        <p:nvSpPr>
          <p:cNvPr id="36" name="圆角矩形 35"/>
          <p:cNvSpPr/>
          <p:nvPr/>
        </p:nvSpPr>
        <p:spPr>
          <a:xfrm>
            <a:off x="9940553" y="2173347"/>
            <a:ext cx="167247" cy="1872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cxnSp>
        <p:nvCxnSpPr>
          <p:cNvPr id="37" name="直接箭头连接符 36"/>
          <p:cNvCxnSpPr/>
          <p:nvPr/>
        </p:nvCxnSpPr>
        <p:spPr>
          <a:xfrm>
            <a:off x="6015860" y="3320277"/>
            <a:ext cx="3971195" cy="15720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783711" y="3136146"/>
            <a:ext cx="472178"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7</a:t>
            </a:r>
            <a:endParaRPr lang="zh-CN" altLang="en-US" dirty="0">
              <a:solidFill>
                <a:srgbClr val="FF0000"/>
              </a:solidFill>
              <a:latin typeface="Constantia"/>
              <a:ea typeface="宋体" panose="02010600030101010101" pitchFamily="2" charset="-122"/>
            </a:endParaRPr>
          </a:p>
        </p:txBody>
      </p:sp>
      <p:sp>
        <p:nvSpPr>
          <p:cNvPr id="40" name="圆角矩形 39"/>
          <p:cNvSpPr/>
          <p:nvPr/>
        </p:nvSpPr>
        <p:spPr>
          <a:xfrm>
            <a:off x="7040881" y="1828800"/>
            <a:ext cx="138869" cy="4655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cxnSp>
        <p:nvCxnSpPr>
          <p:cNvPr id="41" name="直接箭头连接符 40"/>
          <p:cNvCxnSpPr/>
          <p:nvPr/>
        </p:nvCxnSpPr>
        <p:spPr>
          <a:xfrm>
            <a:off x="6087258" y="1955088"/>
            <a:ext cx="949055" cy="1188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894033" y="1738273"/>
            <a:ext cx="472178"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8</a:t>
            </a:r>
            <a:endParaRPr lang="zh-CN" altLang="en-US" dirty="0">
              <a:solidFill>
                <a:srgbClr val="FF0000"/>
              </a:solidFill>
              <a:latin typeface="Constantia"/>
              <a:ea typeface="宋体" panose="02010600030101010101" pitchFamily="2" charset="-122"/>
            </a:endParaRPr>
          </a:p>
        </p:txBody>
      </p:sp>
      <p:graphicFrame>
        <p:nvGraphicFramePr>
          <p:cNvPr id="45" name="表格 44"/>
          <p:cNvGraphicFramePr>
            <a:graphicFrameLocks noGrp="1"/>
          </p:cNvGraphicFramePr>
          <p:nvPr/>
        </p:nvGraphicFramePr>
        <p:xfrm>
          <a:off x="1553143" y="740173"/>
          <a:ext cx="4207579" cy="5767539"/>
        </p:xfrm>
        <a:graphic>
          <a:graphicData uri="http://schemas.openxmlformats.org/drawingml/2006/table">
            <a:tbl>
              <a:tblPr firstRow="1" bandRow="1">
                <a:tableStyleId>{5C22544A-7EE6-4342-B048-85BDC9FD1C3A}</a:tableStyleId>
              </a:tblPr>
              <a:tblGrid>
                <a:gridCol w="656659">
                  <a:extLst>
                    <a:ext uri="{9D8B030D-6E8A-4147-A177-3AD203B41FA5}">
                      <a16:colId xmlns:a16="http://schemas.microsoft.com/office/drawing/2014/main" val="20000"/>
                    </a:ext>
                  </a:extLst>
                </a:gridCol>
                <a:gridCol w="3550920">
                  <a:extLst>
                    <a:ext uri="{9D8B030D-6E8A-4147-A177-3AD203B41FA5}">
                      <a16:colId xmlns:a16="http://schemas.microsoft.com/office/drawing/2014/main" val="20001"/>
                    </a:ext>
                  </a:extLst>
                </a:gridCol>
              </a:tblGrid>
              <a:tr h="423118">
                <a:tc>
                  <a:txBody>
                    <a:bodyPr/>
                    <a:lstStyle/>
                    <a:p>
                      <a:pPr algn="ctr"/>
                      <a:r>
                        <a:rPr lang="zh-CN" altLang="en-US" sz="2000" dirty="0" smtClean="0">
                          <a:solidFill>
                            <a:schemeClr val="tx1"/>
                          </a:solidFill>
                        </a:rPr>
                        <a:t>编号</a:t>
                      </a:r>
                      <a:endParaRPr lang="zh-CN" altLang="en-US" sz="20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说明</a:t>
                      </a:r>
                      <a:endParaRPr lang="zh-CN" altLang="en-US" sz="20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919510">
                <a:tc>
                  <a:txBody>
                    <a:bodyPr/>
                    <a:lstStyle/>
                    <a:p>
                      <a:pPr algn="ctr"/>
                      <a:r>
                        <a:rPr lang="en-US" altLang="zh-CN" sz="1600" dirty="0" smtClean="0"/>
                        <a:t>1</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两组</a:t>
                      </a:r>
                      <a:r>
                        <a:rPr lang="en-US" altLang="zh-CN" sz="1600" dirty="0" smtClean="0"/>
                        <a:t>4</a:t>
                      </a:r>
                      <a:r>
                        <a:rPr lang="zh-CN" altLang="en-US" sz="1600" dirty="0" smtClean="0"/>
                        <a:t>联装</a:t>
                      </a:r>
                      <a:r>
                        <a:rPr lang="en-US" altLang="zh-CN" sz="1600" dirty="0" smtClean="0"/>
                        <a:t>7</a:t>
                      </a:r>
                      <a:r>
                        <a:rPr lang="zh-CN" altLang="en-US" sz="1600" dirty="0" smtClean="0"/>
                        <a:t>段共阴极数码管，低电平位选通，译码芯片已连，</a:t>
                      </a:r>
                      <a:r>
                        <a:rPr lang="en-US" altLang="zh-CN" sz="1600" dirty="0" smtClean="0"/>
                        <a:t>BCD</a:t>
                      </a:r>
                      <a:r>
                        <a:rPr lang="zh-CN" altLang="en-US" sz="1600" dirty="0" smtClean="0"/>
                        <a:t>码最高位输入端分别是</a:t>
                      </a:r>
                      <a:r>
                        <a:rPr lang="en-US" altLang="zh-CN" sz="1600" dirty="0" smtClean="0"/>
                        <a:t>P13</a:t>
                      </a:r>
                      <a:r>
                        <a:rPr lang="zh-CN" altLang="en-US" sz="1600" dirty="0" smtClean="0"/>
                        <a:t>和</a:t>
                      </a:r>
                      <a:r>
                        <a:rPr lang="en-US" altLang="zh-CN" sz="1600" dirty="0" smtClean="0"/>
                        <a:t>P23</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12792">
                <a:tc>
                  <a:txBody>
                    <a:bodyPr/>
                    <a:lstStyle/>
                    <a:p>
                      <a:pPr algn="ctr"/>
                      <a:r>
                        <a:rPr lang="en-US" altLang="zh-CN" sz="1600" dirty="0" smtClean="0"/>
                        <a:t>2</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LED</a:t>
                      </a:r>
                      <a:r>
                        <a:rPr lang="zh-CN" altLang="en-US" sz="1600" dirty="0" smtClean="0"/>
                        <a:t>“</a:t>
                      </a:r>
                      <a:r>
                        <a:rPr lang="en-US" altLang="zh-CN" sz="1600" dirty="0" smtClean="0"/>
                        <a:t>0-1</a:t>
                      </a:r>
                      <a:r>
                        <a:rPr lang="zh-CN" altLang="en-US" sz="1600" dirty="0" smtClean="0"/>
                        <a:t>”显示器，高电平亮灯</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12792">
                <a:tc>
                  <a:txBody>
                    <a:bodyPr/>
                    <a:lstStyle/>
                    <a:p>
                      <a:pPr algn="ctr"/>
                      <a:r>
                        <a:rPr lang="en-US" altLang="zh-CN" sz="1600" dirty="0" smtClean="0"/>
                        <a:t>3</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高低电平输出端，</a:t>
                      </a:r>
                      <a:r>
                        <a:rPr lang="en-US" altLang="zh-CN" sz="1600" dirty="0" smtClean="0"/>
                        <a:t>HIGH</a:t>
                      </a:r>
                      <a:r>
                        <a:rPr lang="zh-CN" altLang="en-US" sz="1600" dirty="0" smtClean="0"/>
                        <a:t>输出高电平，</a:t>
                      </a:r>
                      <a:r>
                        <a:rPr lang="en-US" altLang="zh-CN" sz="1600" dirty="0" smtClean="0"/>
                        <a:t>LOW</a:t>
                      </a:r>
                      <a:r>
                        <a:rPr lang="zh-CN" altLang="en-US" sz="1600" dirty="0" smtClean="0"/>
                        <a:t>输出低电平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75417">
                <a:tc>
                  <a:txBody>
                    <a:bodyPr/>
                    <a:lstStyle/>
                    <a:p>
                      <a:pPr algn="ctr"/>
                      <a:r>
                        <a:rPr lang="en-US" altLang="zh-CN" sz="1600" dirty="0" smtClean="0"/>
                        <a:t>4</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８组自由接线端，用于扩展接线口，每组可将１个接口扩展为４个接口</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12792">
                <a:tc>
                  <a:txBody>
                    <a:bodyPr/>
                    <a:lstStyle/>
                    <a:p>
                      <a:pPr algn="ctr"/>
                      <a:r>
                        <a:rPr lang="en-US" altLang="zh-CN" sz="1600" dirty="0" smtClean="0"/>
                        <a:t>5</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模拟开关，拨码开关控制输出高低电平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65719">
                <a:tc>
                  <a:txBody>
                    <a:bodyPr/>
                    <a:lstStyle/>
                    <a:p>
                      <a:pPr algn="ctr"/>
                      <a:r>
                        <a:rPr lang="en-US" altLang="zh-CN" sz="1600" dirty="0" smtClean="0"/>
                        <a:t>6</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1600" dirty="0" smtClean="0"/>
                        <a:t>脉冲输出，按键切换输出１</a:t>
                      </a:r>
                      <a:r>
                        <a:rPr lang="en-US" altLang="zh-CN" sz="1600" dirty="0" smtClean="0"/>
                        <a:t>Hz,10kHz,2MHz</a:t>
                      </a:r>
                      <a:r>
                        <a:rPr lang="zh-CN" altLang="en-US" sz="1600" dirty="0" smtClean="0"/>
                        <a:t>时钟信号，以及按键控制输出单个正脉冲或负脉冲</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3469">
                <a:tc>
                  <a:txBody>
                    <a:bodyPr/>
                    <a:lstStyle/>
                    <a:p>
                      <a:pPr algn="ctr"/>
                      <a:r>
                        <a:rPr lang="en-US" altLang="zh-CN" sz="1600" dirty="0" smtClean="0"/>
                        <a:t>7</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示波器接线端，夹子接</a:t>
                      </a:r>
                      <a:r>
                        <a:rPr lang="en-US" altLang="zh-CN" sz="1600" dirty="0" smtClean="0"/>
                        <a:t>GND</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81930">
                <a:tc>
                  <a:txBody>
                    <a:bodyPr/>
                    <a:lstStyle/>
                    <a:p>
                      <a:pPr algn="ctr"/>
                      <a:r>
                        <a:rPr lang="en-US" altLang="zh-CN" sz="1600" dirty="0" smtClean="0"/>
                        <a:t>8</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芯片切换开关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cxnSp>
        <p:nvCxnSpPr>
          <p:cNvPr id="10" name="直接箭头连接符 9"/>
          <p:cNvCxnSpPr/>
          <p:nvPr/>
        </p:nvCxnSpPr>
        <p:spPr>
          <a:xfrm>
            <a:off x="5890260" y="75184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703832" y="497840"/>
            <a:ext cx="472178"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1</a:t>
            </a:r>
            <a:endParaRPr lang="zh-CN" altLang="en-US" dirty="0">
              <a:solidFill>
                <a:srgbClr val="FF0000"/>
              </a:solidFill>
              <a:latin typeface="Constantia"/>
              <a:ea typeface="宋体" panose="02010600030101010101" pitchFamily="2" charset="-122"/>
            </a:endParaRPr>
          </a:p>
        </p:txBody>
      </p:sp>
    </p:spTree>
    <p:extLst>
      <p:ext uri="{BB962C8B-B14F-4D97-AF65-F5344CB8AC3E}">
        <p14:creationId xmlns:p14="http://schemas.microsoft.com/office/powerpoint/2010/main" val="37037950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表格 44"/>
          <p:cNvGraphicFramePr>
            <a:graphicFrameLocks noGrp="1"/>
          </p:cNvGraphicFramePr>
          <p:nvPr/>
        </p:nvGraphicFramePr>
        <p:xfrm>
          <a:off x="1562856" y="740173"/>
          <a:ext cx="4529191" cy="5897695"/>
        </p:xfrm>
        <a:graphic>
          <a:graphicData uri="http://schemas.openxmlformats.org/drawingml/2006/table">
            <a:tbl>
              <a:tblPr firstRow="1" bandRow="1">
                <a:tableStyleId>{5C22544A-7EE6-4342-B048-85BDC9FD1C3A}</a:tableStyleId>
              </a:tblPr>
              <a:tblGrid>
                <a:gridCol w="1864308">
                  <a:extLst>
                    <a:ext uri="{9D8B030D-6E8A-4147-A177-3AD203B41FA5}">
                      <a16:colId xmlns:a16="http://schemas.microsoft.com/office/drawing/2014/main" val="20000"/>
                    </a:ext>
                  </a:extLst>
                </a:gridCol>
                <a:gridCol w="2664883">
                  <a:extLst>
                    <a:ext uri="{9D8B030D-6E8A-4147-A177-3AD203B41FA5}">
                      <a16:colId xmlns:a16="http://schemas.microsoft.com/office/drawing/2014/main" val="20001"/>
                    </a:ext>
                  </a:extLst>
                </a:gridCol>
              </a:tblGrid>
              <a:tr h="443269">
                <a:tc>
                  <a:txBody>
                    <a:bodyPr/>
                    <a:lstStyle/>
                    <a:p>
                      <a:pPr algn="ctr"/>
                      <a:r>
                        <a:rPr lang="zh-CN" altLang="en-US" sz="2000" dirty="0" smtClean="0">
                          <a:solidFill>
                            <a:schemeClr val="tx1"/>
                          </a:solidFill>
                        </a:rPr>
                        <a:t>编号</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门电路芯片说明</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1371316">
                <a:tc>
                  <a:txBody>
                    <a:bodyPr/>
                    <a:lstStyle/>
                    <a:p>
                      <a:pPr algn="ct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70091" t="-36000" r="-457" b="-298667"/>
                      </a:stretch>
                    </a:blipFill>
                  </a:tcPr>
                </a:tc>
                <a:extLst>
                  <a:ext uri="{0D108BD9-81ED-4DB2-BD59-A6C34878D82A}">
                    <a16:rowId xmlns:a16="http://schemas.microsoft.com/office/drawing/2014/main" val="10001"/>
                  </a:ext>
                </a:extLst>
              </a:tr>
              <a:tr h="1336395">
                <a:tc>
                  <a:txBody>
                    <a:bodyPr/>
                    <a:lstStyle/>
                    <a:p>
                      <a:pPr algn="ctr"/>
                      <a:r>
                        <a:rPr lang="en-US" altLang="zh-CN" dirty="0" smtClean="0"/>
                        <a:t>2</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kern="1200" dirty="0" smtClean="0">
                          <a:solidFill>
                            <a:schemeClr val="dk1"/>
                          </a:solidFill>
                          <a:effectLst/>
                          <a:latin typeface="+mn-lt"/>
                          <a:ea typeface="+mn-ea"/>
                          <a:cs typeface="+mn-cs"/>
                        </a:rPr>
                        <a:t>74LS08</a:t>
                      </a:r>
                      <a:r>
                        <a:rPr lang="zh-CN" altLang="en-US" sz="1600" kern="1200" dirty="0" smtClean="0">
                          <a:solidFill>
                            <a:schemeClr val="dk1"/>
                          </a:solidFill>
                          <a:effectLst/>
                          <a:latin typeface="+mn-lt"/>
                          <a:ea typeface="+mn-ea"/>
                          <a:cs typeface="+mn-cs"/>
                        </a:rPr>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输入与门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AB</a:t>
                      </a:r>
                    </a:p>
                    <a:p>
                      <a:endParaRPr lang="en-US"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373657">
                <a:tc>
                  <a:txBody>
                    <a:bodyPr/>
                    <a:lstStyle/>
                    <a:p>
                      <a:pPr algn="ctr"/>
                      <a:r>
                        <a:rPr lang="en-US" altLang="zh-CN" dirty="0" smtClean="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70091" t="-232301" r="-457" b="-100442"/>
                      </a:stretch>
                    </a:blipFill>
                  </a:tcPr>
                </a:tc>
                <a:extLst>
                  <a:ext uri="{0D108BD9-81ED-4DB2-BD59-A6C34878D82A}">
                    <a16:rowId xmlns:a16="http://schemas.microsoft.com/office/drawing/2014/main" val="10003"/>
                  </a:ext>
                </a:extLst>
              </a:tr>
              <a:tr h="1373058">
                <a:tc>
                  <a:txBody>
                    <a:bodyPr/>
                    <a:lstStyle/>
                    <a:p>
                      <a:pPr algn="ctr"/>
                      <a:r>
                        <a:rPr lang="en-US" altLang="zh-CN" dirty="0" smtClean="0"/>
                        <a:t>4</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74LS86</a:t>
                      </a:r>
                      <a:r>
                        <a:rPr lang="zh-CN" altLang="en-US" sz="1600" dirty="0" smtClean="0"/>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输入异或门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p>
                    <a:p>
                      <a:endParaRPr lang="en-US" altLang="zh-CN" sz="1600" kern="1200" dirty="0" smtClean="0">
                        <a:solidFill>
                          <a:schemeClr val="dk1"/>
                        </a:solidFill>
                        <a:effectLst/>
                        <a:latin typeface="+mn-lt"/>
                        <a:ea typeface="+mn-ea"/>
                        <a:cs typeface="+mn-cs"/>
                      </a:endParaRPr>
                    </a:p>
                    <a:p>
                      <a:endParaRPr lang="zh-CN"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 name="标题 3"/>
          <p:cNvSpPr>
            <a:spLocks noGrp="1"/>
          </p:cNvSpPr>
          <p:nvPr>
            <p:ph type="title"/>
          </p:nvPr>
        </p:nvSpPr>
        <p:spPr>
          <a:xfrm>
            <a:off x="1524001" y="33774"/>
            <a:ext cx="3728545" cy="706398"/>
          </a:xfrm>
        </p:spPr>
        <p:txBody>
          <a:bodyPr>
            <a:normAutofit/>
          </a:bodyPr>
          <a:lstStyle/>
          <a:p>
            <a:r>
              <a:rPr lang="en-US" altLang="zh-CN" sz="4000" b="1" dirty="0"/>
              <a:t>1.</a:t>
            </a:r>
            <a:r>
              <a:rPr lang="zh-CN" altLang="en-US" sz="4000" b="1" dirty="0"/>
              <a:t>数电实验箱</a:t>
            </a:r>
            <a:endParaRPr lang="zh-CN" altLang="en-US" sz="4000" b="1" dirty="0"/>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163720" y="47331"/>
            <a:ext cx="4153760" cy="6810671"/>
          </a:xfrm>
        </p:spPr>
      </p:pic>
      <p:sp>
        <p:nvSpPr>
          <p:cNvPr id="8" name="圆角矩形 7"/>
          <p:cNvSpPr/>
          <p:nvPr/>
        </p:nvSpPr>
        <p:spPr>
          <a:xfrm>
            <a:off x="6366213" y="3248799"/>
            <a:ext cx="1412535"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cxnSp>
        <p:nvCxnSpPr>
          <p:cNvPr id="16" name="直接箭头连接符 15"/>
          <p:cNvCxnSpPr/>
          <p:nvPr/>
        </p:nvCxnSpPr>
        <p:spPr>
          <a:xfrm>
            <a:off x="5823446" y="271272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779772" y="2440001"/>
            <a:ext cx="378111"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2</a:t>
            </a:r>
            <a:endParaRPr lang="zh-CN" altLang="en-US" dirty="0">
              <a:solidFill>
                <a:srgbClr val="FF0000"/>
              </a:solidFill>
              <a:latin typeface="Constantia"/>
              <a:ea typeface="宋体" panose="02010600030101010101" pitchFamily="2" charset="-122"/>
            </a:endParaRPr>
          </a:p>
        </p:txBody>
      </p:sp>
      <p:cxnSp>
        <p:nvCxnSpPr>
          <p:cNvPr id="21" name="直接箭头连接符 20"/>
          <p:cNvCxnSpPr/>
          <p:nvPr/>
        </p:nvCxnSpPr>
        <p:spPr>
          <a:xfrm>
            <a:off x="5863161" y="4460966"/>
            <a:ext cx="468929" cy="8128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788237" y="4165086"/>
            <a:ext cx="472178"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3</a:t>
            </a:r>
            <a:endParaRPr lang="zh-CN" altLang="en-US" dirty="0">
              <a:solidFill>
                <a:srgbClr val="FF0000"/>
              </a:solidFill>
              <a:latin typeface="Constantia"/>
              <a:ea typeface="宋体" panose="02010600030101010101" pitchFamily="2" charset="-122"/>
            </a:endParaRPr>
          </a:p>
        </p:txBody>
      </p:sp>
      <p:cxnSp>
        <p:nvCxnSpPr>
          <p:cNvPr id="25" name="直接箭头连接符 24"/>
          <p:cNvCxnSpPr/>
          <p:nvPr/>
        </p:nvCxnSpPr>
        <p:spPr>
          <a:xfrm>
            <a:off x="5894034" y="1049867"/>
            <a:ext cx="1378834" cy="13807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791959" y="714772"/>
            <a:ext cx="472178"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4</a:t>
            </a:r>
            <a:endParaRPr lang="zh-CN" altLang="en-US" dirty="0">
              <a:solidFill>
                <a:srgbClr val="FF0000"/>
              </a:solidFill>
              <a:latin typeface="Constantia"/>
              <a:ea typeface="宋体" panose="02010600030101010101" pitchFamily="2" charset="-122"/>
            </a:endParaRPr>
          </a:p>
        </p:txBody>
      </p:sp>
      <p:cxnSp>
        <p:nvCxnSpPr>
          <p:cNvPr id="10" name="直接箭头连接符 9"/>
          <p:cNvCxnSpPr/>
          <p:nvPr/>
        </p:nvCxnSpPr>
        <p:spPr>
          <a:xfrm>
            <a:off x="5863160" y="368180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788499" y="3332224"/>
            <a:ext cx="472178" cy="369332"/>
          </a:xfrm>
          <a:prstGeom prst="rect">
            <a:avLst/>
          </a:prstGeom>
          <a:noFill/>
        </p:spPr>
        <p:txBody>
          <a:bodyPr wrap="square" rtlCol="0">
            <a:spAutoFit/>
          </a:bodyPr>
          <a:lstStyle/>
          <a:p>
            <a:r>
              <a:rPr lang="en-US" altLang="zh-CN" dirty="0">
                <a:solidFill>
                  <a:srgbClr val="FF0000"/>
                </a:solidFill>
                <a:latin typeface="Constantia"/>
                <a:ea typeface="宋体" panose="02010600030101010101" pitchFamily="2" charset="-122"/>
              </a:rPr>
              <a:t>1</a:t>
            </a:r>
            <a:endParaRPr lang="zh-CN" altLang="en-US" dirty="0">
              <a:solidFill>
                <a:srgbClr val="FF0000"/>
              </a:solidFill>
              <a:latin typeface="Constantia"/>
              <a:ea typeface="宋体" panose="02010600030101010101" pitchFamily="2" charset="-122"/>
            </a:endParaRPr>
          </a:p>
        </p:txBody>
      </p:sp>
      <p:sp>
        <p:nvSpPr>
          <p:cNvPr id="30" name="圆角矩形 29"/>
          <p:cNvSpPr/>
          <p:nvPr/>
        </p:nvSpPr>
        <p:spPr>
          <a:xfrm>
            <a:off x="6326651" y="239107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sp>
        <p:nvSpPr>
          <p:cNvPr id="34" name="圆角矩形 33"/>
          <p:cNvSpPr/>
          <p:nvPr/>
        </p:nvSpPr>
        <p:spPr>
          <a:xfrm>
            <a:off x="6356283" y="4101361"/>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sp>
        <p:nvSpPr>
          <p:cNvPr id="38" name="圆角矩形 37"/>
          <p:cNvSpPr/>
          <p:nvPr/>
        </p:nvSpPr>
        <p:spPr>
          <a:xfrm>
            <a:off x="7101357" y="243058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onstantia"/>
              <a:ea typeface="宋体" panose="02010600030101010101" pitchFamily="2" charset="-122"/>
            </a:endParaRPr>
          </a:p>
        </p:txBody>
      </p:sp>
      <p:pic>
        <p:nvPicPr>
          <p:cNvPr id="43" name="图片 4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5735" y="1555564"/>
            <a:ext cx="1151467" cy="884439"/>
          </a:xfrm>
          <a:prstGeom prst="rect">
            <a:avLst/>
          </a:prstGeom>
          <a:noFill/>
        </p:spPr>
      </p:pic>
      <p:pic>
        <p:nvPicPr>
          <p:cNvPr id="44" name="图片 4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1136" y="2763520"/>
            <a:ext cx="1080081" cy="918280"/>
          </a:xfrm>
          <a:prstGeom prst="rect">
            <a:avLst/>
          </a:prstGeom>
          <a:noFill/>
        </p:spPr>
      </p:pic>
      <p:pic>
        <p:nvPicPr>
          <p:cNvPr id="46" name="图片 4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71132" y="4101361"/>
            <a:ext cx="1134534" cy="1046372"/>
          </a:xfrm>
          <a:prstGeom prst="rect">
            <a:avLst/>
          </a:prstGeom>
          <a:noFill/>
        </p:spPr>
      </p:pic>
      <p:pic>
        <p:nvPicPr>
          <p:cNvPr id="47" name="图片 46"/>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1136" y="5554134"/>
            <a:ext cx="1189271" cy="1083733"/>
          </a:xfrm>
          <a:prstGeom prst="rect">
            <a:avLst/>
          </a:prstGeom>
          <a:noFill/>
        </p:spPr>
      </p:pic>
    </p:spTree>
    <p:extLst>
      <p:ext uri="{BB962C8B-B14F-4D97-AF65-F5344CB8AC3E}">
        <p14:creationId xmlns:p14="http://schemas.microsoft.com/office/powerpoint/2010/main" val="42291686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9900" y="476672"/>
            <a:ext cx="6172200" cy="1143000"/>
          </a:xfrm>
        </p:spPr>
        <p:txBody>
          <a:bodyPr>
            <a:normAutofit fontScale="90000"/>
          </a:bodyPr>
          <a:lstStyle/>
          <a:p>
            <a:r>
              <a:rPr lang="en-US" altLang="zh-CN" b="1" dirty="0"/>
              <a:t>2</a:t>
            </a:r>
            <a:r>
              <a:rPr lang="en-US" altLang="zh-CN" b="1" dirty="0" smtClean="0"/>
              <a:t>. MSO2000A&amp;DS2000A</a:t>
            </a:r>
            <a:r>
              <a:rPr lang="zh-CN" altLang="en-US" b="1" dirty="0" smtClean="0"/>
              <a:t>（示波器）</a:t>
            </a:r>
            <a:endParaRPr lang="zh-CN" altLang="en-US" b="1" dirty="0"/>
          </a:p>
        </p:txBody>
      </p:sp>
      <p:sp>
        <p:nvSpPr>
          <p:cNvPr id="3" name="内容占位符 2"/>
          <p:cNvSpPr>
            <a:spLocks noGrp="1"/>
          </p:cNvSpPr>
          <p:nvPr>
            <p:ph idx="1"/>
          </p:nvPr>
        </p:nvSpPr>
        <p:spPr>
          <a:xfrm>
            <a:off x="3009900" y="1600201"/>
            <a:ext cx="6172200" cy="614354"/>
          </a:xfrm>
        </p:spPr>
        <p:txBody>
          <a:bodyPr/>
          <a:lstStyle/>
          <a:p>
            <a:r>
              <a:rPr lang="zh-CN" altLang="en-US" dirty="0" smtClean="0"/>
              <a:t>前面板</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3470654" y="2214554"/>
            <a:ext cx="5557854" cy="4357122"/>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8</a:t>
            </a:fld>
            <a:endParaRPr lang="zh-CN" altLang="en-US">
              <a:solidFill>
                <a:srgbClr val="04617B">
                  <a:shade val="90000"/>
                </a:srgbClr>
              </a:solidFill>
              <a:latin typeface="Constantia"/>
              <a:ea typeface="宋体" panose="02010600030101010101" pitchFamily="2" charset="-122"/>
            </a:endParaRPr>
          </a:p>
        </p:txBody>
      </p:sp>
    </p:spTree>
    <p:extLst>
      <p:ext uri="{BB962C8B-B14F-4D97-AF65-F5344CB8AC3E}">
        <p14:creationId xmlns:p14="http://schemas.microsoft.com/office/powerpoint/2010/main" val="342287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220643" y="1176341"/>
            <a:ext cx="5750719" cy="4505325"/>
          </a:xfrm>
          <a:prstGeom prst="rect">
            <a:avLst/>
          </a:prstGeom>
          <a:noFill/>
          <a:ln w="9525">
            <a:noFill/>
            <a:miter lim="800000"/>
            <a:headEnd/>
            <a:tailEnd/>
          </a:ln>
          <a:effectLst/>
        </p:spPr>
      </p:pic>
      <p:sp>
        <p:nvSpPr>
          <p:cNvPr id="3" name="灯片编号占位符 2"/>
          <p:cNvSpPr>
            <a:spLocks noGrp="1"/>
          </p:cNvSpPr>
          <p:nvPr>
            <p:ph type="sldNum" sz="quarter" idx="12"/>
          </p:nvPr>
        </p:nvSpPr>
        <p:spPr/>
        <p:txBody>
          <a:bodyPr/>
          <a:lstStyle/>
          <a:p>
            <a:fld id="{0C913308-F349-4B6D-A68A-DD1791B4A57B}" type="slidenum">
              <a:rPr lang="zh-CN" altLang="en-US">
                <a:solidFill>
                  <a:srgbClr val="04617B">
                    <a:shade val="90000"/>
                  </a:srgbClr>
                </a:solidFill>
                <a:latin typeface="Constantia"/>
                <a:ea typeface="宋体" panose="02010600030101010101" pitchFamily="2" charset="-122"/>
              </a:rPr>
              <a:pPr/>
              <a:t>9</a:t>
            </a:fld>
            <a:endParaRPr lang="zh-CN" altLang="en-US">
              <a:solidFill>
                <a:srgbClr val="04617B">
                  <a:shade val="90000"/>
                </a:srgbClr>
              </a:solidFill>
              <a:latin typeface="Constantia"/>
              <a:ea typeface="宋体" panose="02010600030101010101" pitchFamily="2" charset="-122"/>
            </a:endParaRPr>
          </a:p>
        </p:txBody>
      </p:sp>
    </p:spTree>
    <p:extLst>
      <p:ext uri="{BB962C8B-B14F-4D97-AF65-F5344CB8AC3E}">
        <p14:creationId xmlns:p14="http://schemas.microsoft.com/office/powerpoint/2010/main" val="375325250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1241</Words>
  <Application>Microsoft Office PowerPoint</Application>
  <PresentationFormat>宽屏</PresentationFormat>
  <Paragraphs>187</Paragraphs>
  <Slides>37</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37</vt:i4>
      </vt:variant>
    </vt:vector>
  </HeadingPairs>
  <TitlesOfParts>
    <vt:vector size="49" baseType="lpstr">
      <vt:lpstr>等线</vt:lpstr>
      <vt:lpstr>等线 Light</vt:lpstr>
      <vt:lpstr>隶书</vt:lpstr>
      <vt:lpstr>宋体</vt:lpstr>
      <vt:lpstr>Arial</vt:lpstr>
      <vt:lpstr>Calibri</vt:lpstr>
      <vt:lpstr>Constantia</vt:lpstr>
      <vt:lpstr>Times New Roman</vt:lpstr>
      <vt:lpstr>Wingdings 2</vt:lpstr>
      <vt:lpstr>Office 主题​​</vt:lpstr>
      <vt:lpstr>流畅</vt:lpstr>
      <vt:lpstr>1_流畅</vt:lpstr>
      <vt:lpstr>数电实验1-2</vt:lpstr>
      <vt:lpstr>实验一</vt:lpstr>
      <vt:lpstr>实验一</vt:lpstr>
      <vt:lpstr>实验一</vt:lpstr>
      <vt:lpstr>实验一</vt:lpstr>
      <vt:lpstr>1.数电实验箱</vt:lpstr>
      <vt:lpstr>1.数电实验箱</vt:lpstr>
      <vt:lpstr>2. MSO2000A&amp;DS2000A（示波器）</vt:lpstr>
      <vt:lpstr>PowerPoint 演示文稿</vt:lpstr>
      <vt:lpstr>示波器在数电实验中的使用</vt:lpstr>
      <vt:lpstr>数字通道显示界面和控制菜单</vt:lpstr>
      <vt:lpstr>常见问题调整</vt:lpstr>
      <vt:lpstr>常见问题调整</vt:lpstr>
      <vt:lpstr>常见问题调整</vt:lpstr>
      <vt:lpstr>常见问题调整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实验二</vt:lpstr>
      <vt:lpstr>实验二</vt:lpstr>
      <vt:lpstr>实验二</vt:lpstr>
      <vt:lpstr>实验二</vt:lpstr>
      <vt:lpstr>实验二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数电实验1-2</dc:title>
  <dc:creator>seewo</dc:creator>
  <cp:lastModifiedBy>seewo</cp:lastModifiedBy>
  <cp:revision>1</cp:revision>
  <dcterms:created xsi:type="dcterms:W3CDTF">2024-04-29T00:57:18Z</dcterms:created>
  <dcterms:modified xsi:type="dcterms:W3CDTF">2024-04-29T00:57:24Z</dcterms:modified>
</cp:coreProperties>
</file>